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sldIdLst>
    <p:sldId id="308" r:id="rId2"/>
    <p:sldId id="307" r:id="rId3"/>
    <p:sldId id="258" r:id="rId4"/>
    <p:sldId id="262" r:id="rId5"/>
    <p:sldId id="274" r:id="rId6"/>
    <p:sldId id="281" r:id="rId7"/>
    <p:sldId id="284" r:id="rId8"/>
    <p:sldId id="261" r:id="rId9"/>
    <p:sldId id="289" r:id="rId10"/>
    <p:sldId id="290" r:id="rId11"/>
    <p:sldId id="303" r:id="rId12"/>
    <p:sldId id="304" r:id="rId13"/>
    <p:sldId id="296" r:id="rId14"/>
    <p:sldId id="300" r:id="rId15"/>
    <p:sldId id="309" r:id="rId16"/>
    <p:sldId id="310" r:id="rId17"/>
    <p:sldId id="311" r:id="rId18"/>
    <p:sldId id="312" r:id="rId19"/>
    <p:sldId id="313" r:id="rId20"/>
    <p:sldId id="256" r:id="rId21"/>
    <p:sldId id="257" r:id="rId22"/>
    <p:sldId id="314" r:id="rId23"/>
    <p:sldId id="259" r:id="rId24"/>
    <p:sldId id="260" r:id="rId25"/>
    <p:sldId id="315" r:id="rId26"/>
    <p:sldId id="316" r:id="rId27"/>
    <p:sldId id="263" r:id="rId28"/>
    <p:sldId id="264" r:id="rId29"/>
    <p:sldId id="265" r:id="rId30"/>
    <p:sldId id="266"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416FF0-C604-4AEC-8FA1-9A52D287A458}">
          <p14:sldIdLst>
            <p14:sldId id="308"/>
            <p14:sldId id="307"/>
            <p14:sldId id="258"/>
            <p14:sldId id="262"/>
            <p14:sldId id="274"/>
          </p14:sldIdLst>
        </p14:section>
        <p14:section name="Untitled Section" id="{7E919204-92AF-4D40-B186-8F4C22091438}">
          <p14:sldIdLst>
            <p14:sldId id="281"/>
            <p14:sldId id="284"/>
            <p14:sldId id="261"/>
            <p14:sldId id="289"/>
            <p14:sldId id="290"/>
            <p14:sldId id="303"/>
            <p14:sldId id="304"/>
            <p14:sldId id="296"/>
            <p14:sldId id="300"/>
            <p14:sldId id="309"/>
            <p14:sldId id="310"/>
            <p14:sldId id="311"/>
            <p14:sldId id="312"/>
            <p14:sldId id="313"/>
            <p14:sldId id="256"/>
            <p14:sldId id="257"/>
            <p14:sldId id="314"/>
            <p14:sldId id="259"/>
            <p14:sldId id="260"/>
            <p14:sldId id="315"/>
            <p14:sldId id="316"/>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4660"/>
  </p:normalViewPr>
  <p:slideViewPr>
    <p:cSldViewPr snapToGrid="0">
      <p:cViewPr varScale="1">
        <p:scale>
          <a:sx n="63" d="100"/>
          <a:sy n="63" d="100"/>
        </p:scale>
        <p:origin x="6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uchuri Rajesh" userId="d7a6d92f7247d1cf" providerId="LiveId" clId="{B11CBBD0-1698-4E81-B9DA-DEE42929B448}"/>
    <pc:docChg chg="modSld">
      <pc:chgData name="Paruchuri Rajesh" userId="d7a6d92f7247d1cf" providerId="LiveId" clId="{B11CBBD0-1698-4E81-B9DA-DEE42929B448}" dt="2025-03-20T19:15:08.359" v="2" actId="20577"/>
      <pc:docMkLst>
        <pc:docMk/>
      </pc:docMkLst>
      <pc:sldChg chg="modSp mod">
        <pc:chgData name="Paruchuri Rajesh" userId="d7a6d92f7247d1cf" providerId="LiveId" clId="{B11CBBD0-1698-4E81-B9DA-DEE42929B448}" dt="2025-03-20T19:15:08.359" v="2" actId="20577"/>
        <pc:sldMkLst>
          <pc:docMk/>
          <pc:sldMk cId="2804348017" sldId="308"/>
        </pc:sldMkLst>
        <pc:spChg chg="mod">
          <ac:chgData name="Paruchuri Rajesh" userId="d7a6d92f7247d1cf" providerId="LiveId" clId="{B11CBBD0-1698-4E81-B9DA-DEE42929B448}" dt="2025-03-20T19:15:08.359" v="2" actId="20577"/>
          <ac:spMkLst>
            <pc:docMk/>
            <pc:sldMk cId="2804348017" sldId="308"/>
            <ac:spMk id="5" creationId="{2281ADC8-5446-0E14-56AB-2F660D743187}"/>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5ABD7DB-B36D-4400-B978-F527B32BB78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62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8A7E24-C624-4C81-A7CD-9B4F647557D7}" type="datetimeFigureOut">
              <a:rPr lang="en-IN" smtClean="0"/>
              <a:t>21-03-2025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ABD7DB-B36D-4400-B978-F527B32BB78F}" type="slidenum">
              <a:rPr lang="en-IN" smtClean="0"/>
              <a:t>‹#›</a:t>
            </a:fld>
            <a:endParaRPr lang="en-IN"/>
          </a:p>
        </p:txBody>
      </p:sp>
    </p:spTree>
    <p:extLst>
      <p:ext uri="{BB962C8B-B14F-4D97-AF65-F5344CB8AC3E}">
        <p14:creationId xmlns:p14="http://schemas.microsoft.com/office/powerpoint/2010/main" val="23058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269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1746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spTree>
    <p:extLst>
      <p:ext uri="{BB962C8B-B14F-4D97-AF65-F5344CB8AC3E}">
        <p14:creationId xmlns:p14="http://schemas.microsoft.com/office/powerpoint/2010/main" val="1271278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246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2479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32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431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spTree>
    <p:extLst>
      <p:ext uri="{BB962C8B-B14F-4D97-AF65-F5344CB8AC3E}">
        <p14:creationId xmlns:p14="http://schemas.microsoft.com/office/powerpoint/2010/main" val="3670827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68A7E24-C624-4C81-A7CD-9B4F647557D7}" type="datetimeFigureOut">
              <a:rPr lang="en-IN" smtClean="0"/>
              <a:t>21-03-2025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ABD7DB-B36D-4400-B978-F527B32BB78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5464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8A7E24-C624-4C81-A7CD-9B4F647557D7}" type="datetimeFigureOut">
              <a:rPr lang="en-IN" smtClean="0"/>
              <a:t>21-03-2025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ABD7DB-B36D-4400-B978-F527B32BB78F}"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45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8A7E24-C624-4C81-A7CD-9B4F647557D7}" type="datetimeFigureOut">
              <a:rPr lang="en-IN" smtClean="0"/>
              <a:t>21-03-2025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ABD7DB-B36D-4400-B978-F527B32BB78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396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8A7E24-C624-4C81-A7CD-9B4F647557D7}" type="datetimeFigureOut">
              <a:rPr lang="en-IN" smtClean="0"/>
              <a:t>21-03-2025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ABD7DB-B36D-4400-B978-F527B32BB78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33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A7E24-C624-4C81-A7CD-9B4F647557D7}" type="datetimeFigureOut">
              <a:rPr lang="en-IN" smtClean="0"/>
              <a:t>21-03-2025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ABD7DB-B36D-4400-B978-F527B32BB78F}" type="slidenum">
              <a:rPr lang="en-IN" smtClean="0"/>
              <a:t>‹#›</a:t>
            </a:fld>
            <a:endParaRPr lang="en-IN"/>
          </a:p>
        </p:txBody>
      </p:sp>
    </p:spTree>
    <p:extLst>
      <p:ext uri="{BB962C8B-B14F-4D97-AF65-F5344CB8AC3E}">
        <p14:creationId xmlns:p14="http://schemas.microsoft.com/office/powerpoint/2010/main" val="423177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8A7E24-C624-4C81-A7CD-9B4F647557D7}" type="datetimeFigureOut">
              <a:rPr lang="en-IN" smtClean="0"/>
              <a:t>21-03-2025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ABD7DB-B36D-4400-B978-F527B32BB78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646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8A7E24-C624-4C81-A7CD-9B4F647557D7}" type="datetimeFigureOut">
              <a:rPr lang="en-IN" smtClean="0"/>
              <a:t>21-03-2025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ABD7DB-B36D-4400-B978-F527B32BB78F}" type="slidenum">
              <a:rPr lang="en-IN" smtClean="0"/>
              <a:t>‹#›</a:t>
            </a:fld>
            <a:endParaRPr lang="en-IN"/>
          </a:p>
        </p:txBody>
      </p:sp>
    </p:spTree>
    <p:extLst>
      <p:ext uri="{BB962C8B-B14F-4D97-AF65-F5344CB8AC3E}">
        <p14:creationId xmlns:p14="http://schemas.microsoft.com/office/powerpoint/2010/main" val="1198661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8A7E24-C624-4C81-A7CD-9B4F647557D7}" type="datetimeFigureOut">
              <a:rPr lang="en-IN" smtClean="0"/>
              <a:t>21-03-2025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ABD7DB-B36D-4400-B978-F527B32BB78F}" type="slidenum">
              <a:rPr lang="en-IN" smtClean="0"/>
              <a:t>‹#›</a:t>
            </a:fld>
            <a:endParaRPr lang="en-IN"/>
          </a:p>
        </p:txBody>
      </p:sp>
    </p:spTree>
    <p:extLst>
      <p:ext uri="{BB962C8B-B14F-4D97-AF65-F5344CB8AC3E}">
        <p14:creationId xmlns:p14="http://schemas.microsoft.com/office/powerpoint/2010/main" val="418952037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wikipedia.org/wiki/%D7%A7%D7%95%D7%91%D7%A5:Supreme_pizza.jpg" TargetMode="External"/><Relationship Id="rId2" Type="http://schemas.openxmlformats.org/officeDocument/2006/relationships/image" Target="../media/image22.jpg"/><Relationship Id="rId1" Type="http://schemas.openxmlformats.org/officeDocument/2006/relationships/slideLayout" Target="../slideLayouts/slideLayout8.xml"/><Relationship Id="rId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6A5BDF-DF33-F668-AE1A-017452582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92" y="502740"/>
            <a:ext cx="11187404" cy="1382044"/>
          </a:xfrm>
          <a:prstGeom prst="rect">
            <a:avLst/>
          </a:prstGeom>
        </p:spPr>
      </p:pic>
      <p:sp>
        <p:nvSpPr>
          <p:cNvPr id="3" name="TextBox 2">
            <a:extLst>
              <a:ext uri="{FF2B5EF4-FFF2-40B4-BE49-F238E27FC236}">
                <a16:creationId xmlns:a16="http://schemas.microsoft.com/office/drawing/2014/main" id="{691040AF-01E3-51FE-4528-E66EBCBCF5F3}"/>
              </a:ext>
            </a:extLst>
          </p:cNvPr>
          <p:cNvSpPr txBox="1"/>
          <p:nvPr/>
        </p:nvSpPr>
        <p:spPr>
          <a:xfrm>
            <a:off x="2407298" y="2219427"/>
            <a:ext cx="7193901" cy="646331"/>
          </a:xfrm>
          <a:prstGeom prst="rect">
            <a:avLst/>
          </a:prstGeom>
          <a:noFill/>
        </p:spPr>
        <p:txBody>
          <a:bodyPr wrap="square">
            <a:spAutoFit/>
          </a:bodyPr>
          <a:lstStyle/>
          <a:p>
            <a:pPr marL="0" indent="0" algn="ctr">
              <a:buNone/>
            </a:pPr>
            <a:r>
              <a:rPr lang="en-US" sz="1800" dirty="0">
                <a:latin typeface="Algerian" panose="04020705040A02060702" pitchFamily="82" charset="0"/>
              </a:rPr>
              <a:t>DEPARTMENT OF </a:t>
            </a:r>
            <a:br>
              <a:rPr lang="en-US" sz="1800" dirty="0">
                <a:latin typeface="Algerian" panose="04020705040A02060702" pitchFamily="82" charset="0"/>
              </a:rPr>
            </a:br>
            <a:r>
              <a:rPr lang="en-US" sz="1800" dirty="0">
                <a:latin typeface="Algerian" panose="04020705040A02060702" pitchFamily="82" charset="0"/>
              </a:rPr>
              <a:t>ELECTRONICS  AND COMMUNICATION ENGINEERING</a:t>
            </a:r>
            <a:endParaRPr lang="en-US" dirty="0">
              <a:latin typeface="Algerian" panose="04020705040A02060702" pitchFamily="82" charset="0"/>
            </a:endParaRPr>
          </a:p>
        </p:txBody>
      </p:sp>
      <p:sp>
        <p:nvSpPr>
          <p:cNvPr id="5" name="TextBox 4">
            <a:extLst>
              <a:ext uri="{FF2B5EF4-FFF2-40B4-BE49-F238E27FC236}">
                <a16:creationId xmlns:a16="http://schemas.microsoft.com/office/drawing/2014/main" id="{2281ADC8-5446-0E14-56AB-2F660D743187}"/>
              </a:ext>
            </a:extLst>
          </p:cNvPr>
          <p:cNvSpPr txBox="1"/>
          <p:nvPr/>
        </p:nvSpPr>
        <p:spPr>
          <a:xfrm>
            <a:off x="2071395" y="3244334"/>
            <a:ext cx="8220269" cy="2339102"/>
          </a:xfrm>
          <a:prstGeom prst="rect">
            <a:avLst/>
          </a:prstGeom>
          <a:noFill/>
        </p:spPr>
        <p:txBody>
          <a:bodyPr wrap="square">
            <a:spAutoFit/>
          </a:bodyPr>
          <a:lstStyle/>
          <a:p>
            <a:r>
              <a:rPr lang="en-US" sz="2000" b="1" dirty="0">
                <a:solidFill>
                  <a:srgbClr val="C00000"/>
                </a:solidFill>
                <a:latin typeface="Arial" panose="020B0604020202020204" pitchFamily="34" charset="0"/>
                <a:cs typeface="Arial" panose="020B0604020202020204" pitchFamily="34" charset="0"/>
              </a:rPr>
              <a:t>PROJECT  TITLE : </a:t>
            </a:r>
          </a:p>
          <a:p>
            <a:r>
              <a:rPr lang="en-US" b="1" dirty="0">
                <a:latin typeface="Arial" panose="020B0604020202020204" pitchFamily="34" charset="0"/>
                <a:cs typeface="Arial" panose="020B0604020202020204" pitchFamily="34" charset="0"/>
              </a:rPr>
              <a:t>                     PIZZA DELIVEY APPLICATION USING SALESFORCE DOMAIN</a:t>
            </a:r>
          </a:p>
          <a:p>
            <a:endParaRPr lang="en-US" b="1" dirty="0">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Busani</a:t>
            </a:r>
            <a:r>
              <a:rPr lang="en-US" b="1" dirty="0">
                <a:latin typeface="Arial" panose="020B0604020202020204" pitchFamily="34" charset="0"/>
                <a:cs typeface="Arial" panose="020B0604020202020204" pitchFamily="34" charset="0"/>
              </a:rPr>
              <a:t> Vamsi Krishna - 218X1A04A9</a:t>
            </a: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pPr algn="ctr"/>
            <a:r>
              <a:rPr lang="en-US" b="1" dirty="0">
                <a:solidFill>
                  <a:srgbClr val="002060"/>
                </a:solidFill>
                <a:latin typeface="Arial" panose="020B0604020202020204" pitchFamily="34" charset="0"/>
                <a:cs typeface="Arial" panose="020B0604020202020204" pitchFamily="34" charset="0"/>
              </a:rPr>
              <a:t>GUIDED BY : </a:t>
            </a:r>
            <a:r>
              <a:rPr lang="en-US" b="1" dirty="0" err="1">
                <a:solidFill>
                  <a:srgbClr val="002060"/>
                </a:solidFill>
                <a:latin typeface="Arial" panose="020B0604020202020204" pitchFamily="34" charset="0"/>
                <a:cs typeface="Arial" panose="020B0604020202020204" pitchFamily="34" charset="0"/>
              </a:rPr>
              <a:t>Dr.RANJITH</a:t>
            </a:r>
            <a:r>
              <a:rPr lang="en-US" b="1" dirty="0">
                <a:solidFill>
                  <a:srgbClr val="002060"/>
                </a:solidFill>
                <a:latin typeface="Arial" panose="020B0604020202020204" pitchFamily="34" charset="0"/>
                <a:cs typeface="Arial" panose="020B0604020202020204" pitchFamily="34" charset="0"/>
              </a:rPr>
              <a:t> PAINAM</a:t>
            </a:r>
          </a:p>
        </p:txBody>
      </p:sp>
    </p:spTree>
    <p:extLst>
      <p:ext uri="{BB962C8B-B14F-4D97-AF65-F5344CB8AC3E}">
        <p14:creationId xmlns:p14="http://schemas.microsoft.com/office/powerpoint/2010/main" val="280434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is Salesforce technology | Concept And Advantages of Salesfo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6" y="470263"/>
            <a:ext cx="11247119" cy="591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29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898919"/>
          </a:xfrm>
        </p:spPr>
        <p:txBody>
          <a:bodyPr>
            <a:normAutofit/>
          </a:bodyPr>
          <a:lstStyle/>
          <a:p>
            <a:r>
              <a:rPr lang="en-IN" b="1" dirty="0"/>
              <a:t>Advantage of Salesforce</a:t>
            </a:r>
          </a:p>
        </p:txBody>
      </p:sp>
      <p:sp>
        <p:nvSpPr>
          <p:cNvPr id="3" name="Content Placeholder 2"/>
          <p:cNvSpPr>
            <a:spLocks noGrp="1"/>
          </p:cNvSpPr>
          <p:nvPr>
            <p:ph idx="1"/>
          </p:nvPr>
        </p:nvSpPr>
        <p:spPr>
          <a:xfrm>
            <a:off x="1295401" y="2050869"/>
            <a:ext cx="9601196" cy="3824999"/>
          </a:xfrm>
        </p:spPr>
        <p:txBody>
          <a:bodyPr>
            <a:normAutofit fontScale="92500" lnSpcReduction="20000"/>
          </a:bodyPr>
          <a:lstStyle/>
          <a:p>
            <a:pPr marL="0" indent="0">
              <a:buNone/>
            </a:pPr>
            <a:r>
              <a:rPr lang="en-IN" sz="2800" b="1" dirty="0"/>
              <a:t>Advantage of Salesforce:</a:t>
            </a:r>
          </a:p>
          <a:p>
            <a:r>
              <a:rPr lang="en-US" b="1" dirty="0"/>
              <a:t>Better Time Management</a:t>
            </a:r>
            <a:r>
              <a:rPr lang="en-US" dirty="0"/>
              <a:t>: Time management is a huge benefit of Salesforce and one of the best ways to allow a business to grow.</a:t>
            </a:r>
          </a:p>
          <a:p>
            <a:r>
              <a:rPr lang="en-US" dirty="0"/>
              <a:t>Ultimate Accessibility</a:t>
            </a:r>
          </a:p>
          <a:p>
            <a:r>
              <a:rPr lang="en-US" dirty="0"/>
              <a:t>Increased Revenue</a:t>
            </a:r>
          </a:p>
          <a:p>
            <a:r>
              <a:rPr lang="en-US" dirty="0"/>
              <a:t>Greater Customer Satisfaction</a:t>
            </a:r>
          </a:p>
          <a:p>
            <a:r>
              <a:rPr lang="en-US" dirty="0"/>
              <a:t>Simple Account Planning</a:t>
            </a:r>
          </a:p>
          <a:p>
            <a:r>
              <a:rPr lang="en-US" dirty="0"/>
              <a:t>Trusted Reporting</a:t>
            </a:r>
          </a:p>
          <a:p>
            <a:r>
              <a:rPr lang="en-US" dirty="0"/>
              <a:t>Improved Team Collaboration</a:t>
            </a:r>
          </a:p>
          <a:p>
            <a:pPr marL="0" indent="0">
              <a:buNone/>
            </a:pPr>
            <a:endParaRPr lang="en-IN" sz="2800" b="1" dirty="0"/>
          </a:p>
          <a:p>
            <a:pPr marL="0" indent="0">
              <a:buNone/>
            </a:pPr>
            <a:endParaRPr lang="en-IN" sz="2800" b="1" dirty="0"/>
          </a:p>
          <a:p>
            <a:pPr marL="0" indent="0">
              <a:buNone/>
            </a:pPr>
            <a:endParaRPr lang="en-IN" sz="2800" b="1" dirty="0"/>
          </a:p>
        </p:txBody>
      </p:sp>
    </p:spTree>
    <p:extLst>
      <p:ext uri="{BB962C8B-B14F-4D97-AF65-F5344CB8AC3E}">
        <p14:creationId xmlns:p14="http://schemas.microsoft.com/office/powerpoint/2010/main" val="261366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46668"/>
          </a:xfrm>
        </p:spPr>
        <p:txBody>
          <a:bodyPr/>
          <a:lstStyle/>
          <a:p>
            <a:r>
              <a:rPr lang="en-IN" b="1" dirty="0"/>
              <a:t>Disadvantage of Salesforce</a:t>
            </a:r>
          </a:p>
        </p:txBody>
      </p:sp>
      <p:sp>
        <p:nvSpPr>
          <p:cNvPr id="3" name="Content Placeholder 2"/>
          <p:cNvSpPr>
            <a:spLocks noGrp="1"/>
          </p:cNvSpPr>
          <p:nvPr>
            <p:ph idx="1"/>
          </p:nvPr>
        </p:nvSpPr>
        <p:spPr>
          <a:xfrm>
            <a:off x="1295401" y="2416629"/>
            <a:ext cx="9601196" cy="3459239"/>
          </a:xfrm>
        </p:spPr>
        <p:txBody>
          <a:bodyPr>
            <a:normAutofit/>
          </a:bodyPr>
          <a:lstStyle/>
          <a:p>
            <a:pPr marL="0" indent="0">
              <a:buNone/>
            </a:pPr>
            <a:r>
              <a:rPr lang="en-US" sz="4400" dirty="0"/>
              <a:t>Salesforce doesn't offer ready-to-set-up-and-go solutions for smaller niches(companies) like Commercial Real Estate, Investment Sales, or Construction.</a:t>
            </a:r>
            <a:endParaRPr lang="en-IN" sz="4400" dirty="0"/>
          </a:p>
        </p:txBody>
      </p:sp>
    </p:spTree>
    <p:extLst>
      <p:ext uri="{BB962C8B-B14F-4D97-AF65-F5344CB8AC3E}">
        <p14:creationId xmlns:p14="http://schemas.microsoft.com/office/powerpoint/2010/main" val="299192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Salesforce Developer Job Responsibilities</a:t>
            </a:r>
          </a:p>
        </p:txBody>
      </p:sp>
      <p:sp>
        <p:nvSpPr>
          <p:cNvPr id="3" name="Content Placeholder 2"/>
          <p:cNvSpPr>
            <a:spLocks noGrp="1"/>
          </p:cNvSpPr>
          <p:nvPr>
            <p:ph idx="1"/>
          </p:nvPr>
        </p:nvSpPr>
        <p:spPr/>
        <p:txBody>
          <a:bodyPr>
            <a:normAutofit fontScale="92500" lnSpcReduction="20000"/>
          </a:bodyPr>
          <a:lstStyle/>
          <a:p>
            <a:r>
              <a:rPr lang="en-US" dirty="0"/>
              <a:t>Meeting with project managers to determine CRM needs.</a:t>
            </a:r>
          </a:p>
          <a:p>
            <a:r>
              <a:rPr lang="en-US" dirty="0"/>
              <a:t>Developing customized solutions within the Salesforce platform.</a:t>
            </a:r>
          </a:p>
          <a:p>
            <a:r>
              <a:rPr lang="en-US" dirty="0"/>
              <a:t>Designing, coding, and implementing Salesforce applications.</a:t>
            </a:r>
          </a:p>
          <a:p>
            <a:r>
              <a:rPr lang="en-US" dirty="0"/>
              <a:t>Creating timelines and development goals.</a:t>
            </a:r>
          </a:p>
          <a:p>
            <a:r>
              <a:rPr lang="en-US" dirty="0"/>
              <a:t>Testing the stability and functionality of the application.</a:t>
            </a:r>
          </a:p>
          <a:p>
            <a:r>
              <a:rPr lang="en-US" dirty="0"/>
              <a:t>Troubleshooting and fixing bugs.</a:t>
            </a:r>
          </a:p>
          <a:p>
            <a:r>
              <a:rPr lang="en-US" dirty="0"/>
              <a:t>Writing documents and providing technical training for Salesforce staff.</a:t>
            </a:r>
          </a:p>
          <a:p>
            <a:r>
              <a:rPr lang="en-US" dirty="0"/>
              <a:t>Maintaining the security and integrity of the application software.</a:t>
            </a:r>
            <a:endParaRPr lang="en-IN" dirty="0"/>
          </a:p>
        </p:txBody>
      </p:sp>
    </p:spTree>
    <p:extLst>
      <p:ext uri="{BB962C8B-B14F-4D97-AF65-F5344CB8AC3E}">
        <p14:creationId xmlns:p14="http://schemas.microsoft.com/office/powerpoint/2010/main" val="91338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List Of Salesforce Certifications | Salesforce Credentials | Astrea IT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63" y="483326"/>
            <a:ext cx="11247120" cy="589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5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99FC88-418D-365F-DA4C-9A4C2A605463}"/>
              </a:ext>
            </a:extLst>
          </p:cNvPr>
          <p:cNvSpPr txBox="1"/>
          <p:nvPr/>
        </p:nvSpPr>
        <p:spPr>
          <a:xfrm>
            <a:off x="699796" y="751344"/>
            <a:ext cx="10739535" cy="584775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Pizza delivery is a service in which a pizzeria or pizza chain delivers a pizza to a customer. An order is typically made either by telephone, or over the internet, in which the customer can request pizza type and size, and other items to be delivered with it, commonly including soft drinks. Pizzas may be delivered in cardboard pizza boxes or delivery bags, and deliveries are made with either an automobile, motorized scooter, or bicycle.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Objectives: Business Goals: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Increase Sales: o Achieve a 20% increase in orders in the first 3 months. o Generate $250,000 in revenue in the first 6 months.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2. Customer Retention: o Retain 75% of customers after their first order. o Increase repeat orders by 30% using personalized marketing.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3. Operational Efficiency: o Reduce delivery time by 15% within 6 months. o Cut customer support response time by 20%.</a:t>
            </a:r>
          </a:p>
          <a:p>
            <a:endParaRPr lang="en-US" dirty="0"/>
          </a:p>
          <a:p>
            <a:endParaRPr lang="en-US" dirty="0"/>
          </a:p>
          <a:p>
            <a:endParaRPr lang="en-US" dirty="0"/>
          </a:p>
        </p:txBody>
      </p:sp>
    </p:spTree>
    <p:extLst>
      <p:ext uri="{BB962C8B-B14F-4D97-AF65-F5344CB8AC3E}">
        <p14:creationId xmlns:p14="http://schemas.microsoft.com/office/powerpoint/2010/main" val="2128087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BD3CD-A471-2A38-6590-18EB18FA1550}"/>
              </a:ext>
            </a:extLst>
          </p:cNvPr>
          <p:cNvSpPr txBox="1"/>
          <p:nvPr/>
        </p:nvSpPr>
        <p:spPr>
          <a:xfrm>
            <a:off x="1110343" y="877077"/>
            <a:ext cx="10328988" cy="532453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Specific Outcomes: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Salesforce Integration: o Integrate the app with Salesforce to track customer data and orders. o Sync customer information between the app and Salesforce.</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Order Tracking: o Use Salesforce to track real-time order updates and delivery status. o Allow customers to track their orders in real-time via the app.</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Customer Engagement: o Set up personalized marketing using Salesforce to send targeted promotions. o Use Salesforce to send automated messages for new offers or discounts. </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Customer Support: o Use Salesforce to manage customer service requests and resolve issues within 24 hours. o Implement a chatbot for quick responses to common questions.</a:t>
            </a:r>
          </a:p>
          <a:p>
            <a:pPr marL="342900" indent="-3429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5.  Analytics &amp; Reporting: o Use Salesforce to track key metrics like sales, customer                   satisfaction, and delivery times. o Generate monthly reports on app performance and customer trends.</a:t>
            </a:r>
          </a:p>
        </p:txBody>
      </p:sp>
    </p:spTree>
    <p:extLst>
      <p:ext uri="{BB962C8B-B14F-4D97-AF65-F5344CB8AC3E}">
        <p14:creationId xmlns:p14="http://schemas.microsoft.com/office/powerpoint/2010/main" val="160851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52B2F7-8555-7073-719B-1B0DE776DF53}"/>
              </a:ext>
            </a:extLst>
          </p:cNvPr>
          <p:cNvSpPr txBox="1"/>
          <p:nvPr/>
        </p:nvSpPr>
        <p:spPr>
          <a:xfrm>
            <a:off x="2528596" y="1250302"/>
            <a:ext cx="6617736" cy="378565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Salesforce Key Features and Concepts Utilized: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Object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Tabs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Create App</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Fields &amp; Relationships</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Record Types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Profile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User Adoption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OWD (Organization Wide Default)</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Reports</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Apex Trigger</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Schedule Apex</a:t>
            </a:r>
          </a:p>
        </p:txBody>
      </p:sp>
    </p:spTree>
    <p:extLst>
      <p:ext uri="{BB962C8B-B14F-4D97-AF65-F5344CB8AC3E}">
        <p14:creationId xmlns:p14="http://schemas.microsoft.com/office/powerpoint/2010/main" val="251167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7271F-DF46-6D7E-AE68-CA9FB197D646}"/>
              </a:ext>
            </a:extLst>
          </p:cNvPr>
          <p:cNvSpPr txBox="1"/>
          <p:nvPr/>
        </p:nvSpPr>
        <p:spPr>
          <a:xfrm>
            <a:off x="942392" y="858418"/>
            <a:ext cx="10189027" cy="4708981"/>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Detailed Steps to Solution Design Objects Create a custom object for Customer Detail To create an object follow: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Click on the Gear Icon? From setup click on object manager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Click create, select custom object.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Fill in the label as "Customer Detail".</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Fill in the plural label as "Customer Details".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Record name: "Customer Name"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Select the data type as "Text".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Optional Features section, select Allow Reports and Track Field History.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Deployment Status section, ensure Deployed is selected.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Search Status section, select Allow Search.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the Object Creation Options section, select these options: Add Notes and Attachments related list to default page layout Launch New Custom Tab Wizard after saving this custom object</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Leave everything else as is, and click Save. </a:t>
            </a:r>
          </a:p>
        </p:txBody>
      </p:sp>
    </p:spTree>
    <p:extLst>
      <p:ext uri="{BB962C8B-B14F-4D97-AF65-F5344CB8AC3E}">
        <p14:creationId xmlns:p14="http://schemas.microsoft.com/office/powerpoint/2010/main" val="288700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8B754-725C-5594-EC34-F109DBA45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510267"/>
            <a:ext cx="11159413" cy="5871871"/>
          </a:xfrm>
          <a:prstGeom prst="rect">
            <a:avLst/>
          </a:prstGeom>
        </p:spPr>
      </p:pic>
    </p:spTree>
    <p:extLst>
      <p:ext uri="{BB962C8B-B14F-4D97-AF65-F5344CB8AC3E}">
        <p14:creationId xmlns:p14="http://schemas.microsoft.com/office/powerpoint/2010/main" val="144901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29C4-B39D-E59A-8F47-DBF9E1DC4B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592CAC-2813-1C0D-147F-69213603AD56}"/>
              </a:ext>
            </a:extLst>
          </p:cNvPr>
          <p:cNvSpPr>
            <a:spLocks noGrp="1"/>
          </p:cNvSpPr>
          <p:nvPr>
            <p:ph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 y="483326"/>
            <a:ext cx="11155679" cy="5891348"/>
          </a:xfrm>
          <a:prstGeom prst="rect">
            <a:avLst/>
          </a:prstGeom>
        </p:spPr>
      </p:pic>
    </p:spTree>
    <p:extLst>
      <p:ext uri="{BB962C8B-B14F-4D97-AF65-F5344CB8AC3E}">
        <p14:creationId xmlns:p14="http://schemas.microsoft.com/office/powerpoint/2010/main" val="881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DA3E-BD2C-41DC-B69E-6971B6B3A998}"/>
              </a:ext>
            </a:extLst>
          </p:cNvPr>
          <p:cNvSpPr>
            <a:spLocks noGrp="1"/>
          </p:cNvSpPr>
          <p:nvPr>
            <p:ph type="ctrTitle"/>
          </p:nvPr>
        </p:nvSpPr>
        <p:spPr>
          <a:xfrm>
            <a:off x="1051560" y="1432223"/>
            <a:ext cx="9966960" cy="2956897"/>
          </a:xfrm>
        </p:spPr>
        <p:txBody>
          <a:bodyPr/>
          <a:lstStyle/>
          <a:p>
            <a:r>
              <a:rPr lang="en-IN" sz="4800" b="1" dirty="0">
                <a:latin typeface="Times New Roman" panose="02020603050405020304" pitchFamily="18" charset="0"/>
                <a:cs typeface="Times New Roman" panose="02020603050405020304" pitchFamily="18" charset="0"/>
              </a:rPr>
              <a:t>Pizza delivery application</a:t>
            </a:r>
          </a:p>
        </p:txBody>
      </p:sp>
      <p:sp>
        <p:nvSpPr>
          <p:cNvPr id="3" name="Subtitle 2">
            <a:extLst>
              <a:ext uri="{FF2B5EF4-FFF2-40B4-BE49-F238E27FC236}">
                <a16:creationId xmlns:a16="http://schemas.microsoft.com/office/drawing/2014/main" id="{5DA9D6BB-6D92-471D-BFC1-C8B6EFE49AB8}"/>
              </a:ext>
            </a:extLst>
          </p:cNvPr>
          <p:cNvSpPr>
            <a:spLocks noGrp="1"/>
          </p:cNvSpPr>
          <p:nvPr>
            <p:ph type="subTitle" idx="1"/>
          </p:nvPr>
        </p:nvSpPr>
        <p:spPr>
          <a:xfrm>
            <a:off x="857249" y="4389119"/>
            <a:ext cx="10696575" cy="2326005"/>
          </a:xfrm>
        </p:spPr>
        <p:txBody>
          <a:bodyPr>
            <a:normAutofit fontScale="92500"/>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600" b="1" dirty="0">
                <a:latin typeface="Times New Roman" panose="02020603050405020304" pitchFamily="18" charset="0"/>
                <a:cs typeface="Times New Roman" panose="02020603050405020304" pitchFamily="18" charset="0"/>
              </a:rPr>
              <a:t> Team Members:                                                                                    Guided By:</a:t>
            </a:r>
          </a:p>
          <a:p>
            <a:r>
              <a:rPr lang="en-IN" sz="2400" dirty="0">
                <a:latin typeface="Times New Roman" panose="02020603050405020304" pitchFamily="18" charset="0"/>
                <a:cs typeface="Times New Roman" panose="02020603050405020304" pitchFamily="18" charset="0"/>
              </a:rPr>
              <a:t>  B.VAMSI KRISHNA </a:t>
            </a:r>
            <a:r>
              <a:rPr lang="en-IN" dirty="0">
                <a:latin typeface="Times New Roman" panose="02020603050405020304" pitchFamily="18" charset="0"/>
                <a:cs typeface="Times New Roman" panose="02020603050405020304" pitchFamily="18" charset="0"/>
              </a:rPr>
              <a:t>(218X1A04A9)                                                               DR. P.RANJITH SIR</a:t>
            </a:r>
          </a:p>
        </p:txBody>
      </p:sp>
    </p:spTree>
    <p:extLst>
      <p:ext uri="{BB962C8B-B14F-4D97-AF65-F5344CB8AC3E}">
        <p14:creationId xmlns:p14="http://schemas.microsoft.com/office/powerpoint/2010/main" val="161485254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A15A-EA62-4950-94C6-F8D6CED6B97D}"/>
              </a:ext>
            </a:extLst>
          </p:cNvPr>
          <p:cNvSpPr>
            <a:spLocks noGrp="1"/>
          </p:cNvSpPr>
          <p:nvPr>
            <p:ph type="title"/>
          </p:nvPr>
        </p:nvSpPr>
        <p:spPr>
          <a:xfrm>
            <a:off x="5981699" y="238125"/>
            <a:ext cx="5619749" cy="828675"/>
          </a:xfrm>
        </p:spPr>
        <p:txBody>
          <a:bodyPr>
            <a:normAutofit/>
          </a:bodyPr>
          <a:lstStyle/>
          <a:p>
            <a:pPr algn="ctr"/>
            <a:r>
              <a:rPr lang="en-IN" sz="3000" b="1" dirty="0">
                <a:latin typeface="Times New Roman" panose="02020603050405020304" pitchFamily="18" charset="0"/>
                <a:cs typeface="Times New Roman" panose="02020603050405020304" pitchFamily="18" charset="0"/>
              </a:rPr>
              <a:t>abstract</a:t>
            </a:r>
          </a:p>
        </p:txBody>
      </p:sp>
      <p:pic>
        <p:nvPicPr>
          <p:cNvPr id="6" name="Content Placeholder 5">
            <a:extLst>
              <a:ext uri="{FF2B5EF4-FFF2-40B4-BE49-F238E27FC236}">
                <a16:creationId xmlns:a16="http://schemas.microsoft.com/office/drawing/2014/main" id="{1FB16B58-E4EE-496E-9303-69770BE59940}"/>
              </a:ext>
            </a:extLst>
          </p:cNvPr>
          <p:cNvPicPr>
            <a:picLocks noGrp="1" noChangeAspect="1"/>
          </p:cNvPicPr>
          <p:nvPr>
            <p:ph sz="half" idx="1"/>
          </p:nvPr>
        </p:nvPicPr>
        <p:blipFill>
          <a:blip r:embed="rId2"/>
          <a:stretch>
            <a:fillRect/>
          </a:stretch>
        </p:blipFill>
        <p:spPr>
          <a:xfrm>
            <a:off x="0" y="0"/>
            <a:ext cx="5827777" cy="6858000"/>
          </a:xfrm>
        </p:spPr>
      </p:pic>
      <p:sp>
        <p:nvSpPr>
          <p:cNvPr id="4" name="Content Placeholder 3">
            <a:extLst>
              <a:ext uri="{FF2B5EF4-FFF2-40B4-BE49-F238E27FC236}">
                <a16:creationId xmlns:a16="http://schemas.microsoft.com/office/drawing/2014/main" id="{FBB09028-FA56-4B41-AC10-2693EC27895E}"/>
              </a:ext>
            </a:extLst>
          </p:cNvPr>
          <p:cNvSpPr>
            <a:spLocks noGrp="1"/>
          </p:cNvSpPr>
          <p:nvPr>
            <p:ph sz="half" idx="2"/>
          </p:nvPr>
        </p:nvSpPr>
        <p:spPr>
          <a:xfrm>
            <a:off x="6096000" y="1133476"/>
            <a:ext cx="5619750" cy="5486400"/>
          </a:xfrm>
        </p:spPr>
        <p:txBody>
          <a:bodyPr>
            <a:normAutofit fontScale="55000" lnSpcReduction="20000"/>
          </a:bodyPr>
          <a:lstStyle/>
          <a:p>
            <a:pPr algn="just">
              <a:lnSpc>
                <a:spcPct val="170000"/>
              </a:lnSpc>
              <a:buFont typeface="Arial" panose="020B0604020202020204" pitchFamily="34" charset="0"/>
              <a:buChar char="•"/>
            </a:pPr>
            <a:r>
              <a:rPr lang="en-US" sz="3200" dirty="0">
                <a:latin typeface="Times New Roman" pitchFamily="18" charset="0"/>
                <a:cs typeface="Times New Roman" pitchFamily="18" charset="0"/>
              </a:rPr>
              <a:t>The pizza delivery application using salesforce is a smart solution that makes ordering and delivering pizzas faster and easier. </a:t>
            </a:r>
          </a:p>
          <a:p>
            <a:pPr algn="just">
              <a:lnSpc>
                <a:spcPct val="170000"/>
              </a:lnSpc>
              <a:buFont typeface="Arial" panose="020B0604020202020204" pitchFamily="34" charset="0"/>
              <a:buChar char="•"/>
            </a:pPr>
            <a:r>
              <a:rPr lang="en-US" sz="3200" dirty="0">
                <a:latin typeface="Times New Roman" pitchFamily="18" charset="0"/>
                <a:cs typeface="Times New Roman" pitchFamily="18" charset="0"/>
              </a:rPr>
              <a:t>Traditional delivery systems often struggle with slow order processing, late deliveries, and no real-time tracking. </a:t>
            </a:r>
          </a:p>
          <a:p>
            <a:pPr algn="just">
              <a:lnSpc>
                <a:spcPct val="170000"/>
              </a:lnSpc>
              <a:buFont typeface="Arial" panose="020B0604020202020204" pitchFamily="34" charset="0"/>
              <a:buChar char="•"/>
            </a:pPr>
            <a:r>
              <a:rPr lang="en-US" sz="3200" dirty="0">
                <a:latin typeface="Times New Roman" pitchFamily="18" charset="0"/>
                <a:cs typeface="Times New Roman" pitchFamily="18" charset="0"/>
              </a:rPr>
              <a:t>This application uses salesforce lightning components to improve the process.</a:t>
            </a:r>
          </a:p>
          <a:p>
            <a:pPr algn="just">
              <a:lnSpc>
                <a:spcPct val="170000"/>
              </a:lnSpc>
              <a:buFont typeface="Arial" panose="020B0604020202020204" pitchFamily="34" charset="0"/>
              <a:buChar char="•"/>
            </a:pPr>
            <a:r>
              <a:rPr lang="en-US" sz="3200" dirty="0">
                <a:latin typeface="Times New Roman" pitchFamily="18" charset="0"/>
                <a:cs typeface="Times New Roman" pitchFamily="18" charset="0"/>
              </a:rPr>
              <a:t>Customers can place orders online, track their delivery in real time, and get personalized recommendations with AI-powered insights.</a:t>
            </a:r>
          </a:p>
          <a:p>
            <a:endParaRPr lang="en-IN" dirty="0"/>
          </a:p>
        </p:txBody>
      </p:sp>
    </p:spTree>
    <p:extLst>
      <p:ext uri="{BB962C8B-B14F-4D97-AF65-F5344CB8AC3E}">
        <p14:creationId xmlns:p14="http://schemas.microsoft.com/office/powerpoint/2010/main" val="23814007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60E4-CF2E-47DE-ADB8-A849EAFB612B}"/>
              </a:ext>
            </a:extLst>
          </p:cNvPr>
          <p:cNvSpPr>
            <a:spLocks noGrp="1"/>
          </p:cNvSpPr>
          <p:nvPr>
            <p:ph type="title"/>
          </p:nvPr>
        </p:nvSpPr>
        <p:spPr>
          <a:xfrm>
            <a:off x="2165774" y="428625"/>
            <a:ext cx="8110347" cy="1123950"/>
          </a:xfrm>
        </p:spPr>
        <p:txBody>
          <a:bodyPr>
            <a:noAutofit/>
          </a:bodyPr>
          <a:lstStyle/>
          <a:p>
            <a:pPr>
              <a:lnSpc>
                <a:spcPct val="150000"/>
              </a:lnSpc>
            </a:pPr>
            <a:r>
              <a:rPr lang="en-IN" sz="3000" b="1" dirty="0">
                <a:latin typeface="Times New Roman" panose="02020603050405020304" pitchFamily="18" charset="0"/>
                <a:cs typeface="Times New Roman" panose="02020603050405020304" pitchFamily="18" charset="0"/>
              </a:rPr>
              <a:t>Table of contents</a:t>
            </a:r>
          </a:p>
        </p:txBody>
      </p:sp>
      <p:sp>
        <p:nvSpPr>
          <p:cNvPr id="3" name="Text Placeholder 2">
            <a:extLst>
              <a:ext uri="{FF2B5EF4-FFF2-40B4-BE49-F238E27FC236}">
                <a16:creationId xmlns:a16="http://schemas.microsoft.com/office/drawing/2014/main" id="{6CCE7920-ADE5-4914-8182-DE6664383947}"/>
              </a:ext>
            </a:extLst>
          </p:cNvPr>
          <p:cNvSpPr>
            <a:spLocks noGrp="1"/>
          </p:cNvSpPr>
          <p:nvPr>
            <p:ph type="body" idx="1"/>
          </p:nvPr>
        </p:nvSpPr>
        <p:spPr>
          <a:xfrm>
            <a:off x="2165774" y="1647825"/>
            <a:ext cx="9052560" cy="4933950"/>
          </a:xfrm>
        </p:spPr>
        <p:txBody>
          <a:bodyPr>
            <a:noAutofit/>
          </a:bodyPr>
          <a:lstStyle/>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Introduction</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Literature Survey</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Existing System</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Proposed System</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Requirements </a:t>
            </a:r>
          </a:p>
          <a:p>
            <a:pPr marL="342900" indent="-342900">
              <a:lnSpc>
                <a:spcPct val="150000"/>
              </a:lnSpc>
              <a:buFont typeface="Arial" panose="020B0604020202020204" pitchFamily="34" charset="0"/>
              <a:buChar char="•"/>
            </a:pPr>
            <a:r>
              <a:rPr lang="en-US" dirty="0">
                <a:solidFill>
                  <a:schemeClr val="bg2">
                    <a:lumMod val="25000"/>
                  </a:schemeClr>
                </a:solidFill>
                <a:latin typeface="Times New Roman" panose="02020603050405020304" pitchFamily="18" charset="0"/>
                <a:cs typeface="Times New Roman" pitchFamily="18" charset="0"/>
              </a:rPr>
              <a:t>Technologies</a:t>
            </a:r>
          </a:p>
          <a:p>
            <a:pPr marL="342900" indent="-342900">
              <a:lnSpc>
                <a:spcPct val="150000"/>
              </a:lnSpc>
              <a:buFont typeface="Arial" panose="020B0604020202020204" pitchFamily="34" charset="0"/>
              <a:buChar char="•"/>
            </a:pPr>
            <a:r>
              <a:rPr lang="en-US" dirty="0">
                <a:solidFill>
                  <a:srgbClr val="38512F"/>
                </a:solidFill>
                <a:latin typeface="Times New Roman" panose="02020603050405020304" pitchFamily="18" charset="0"/>
                <a:cs typeface="Times New Roman" panose="02020603050405020304" pitchFamily="18" charset="0"/>
              </a:rPr>
              <a:t>System Architecture</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60101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E972-9095-4E5F-939A-CEEF5570E46D}"/>
              </a:ext>
            </a:extLst>
          </p:cNvPr>
          <p:cNvSpPr>
            <a:spLocks noGrp="1"/>
          </p:cNvSpPr>
          <p:nvPr>
            <p:ph type="title"/>
          </p:nvPr>
        </p:nvSpPr>
        <p:spPr>
          <a:xfrm>
            <a:off x="6610350" y="85725"/>
            <a:ext cx="5139690" cy="895350"/>
          </a:xfrm>
        </p:spPr>
        <p:txBody>
          <a:bodyPr>
            <a:normAutofit/>
          </a:bodyPr>
          <a:lstStyle/>
          <a:p>
            <a:pPr algn="ctr">
              <a:lnSpc>
                <a:spcPct val="150000"/>
              </a:lnSpc>
            </a:pPr>
            <a:r>
              <a:rPr lang="en-US" sz="3000" dirty="0">
                <a:latin typeface="Times New Roman" panose="02020603050405020304" pitchFamily="18" charset="0"/>
                <a:cs typeface="Times New Roman" panose="02020603050405020304" pitchFamily="18" charset="0"/>
              </a:rPr>
              <a:t>Introduction</a:t>
            </a:r>
            <a:endParaRPr lang="en-IN" sz="3000" dirty="0"/>
          </a:p>
        </p:txBody>
      </p:sp>
      <p:pic>
        <p:nvPicPr>
          <p:cNvPr id="6" name="Picture Placeholder 5">
            <a:extLst>
              <a:ext uri="{FF2B5EF4-FFF2-40B4-BE49-F238E27FC236}">
                <a16:creationId xmlns:a16="http://schemas.microsoft.com/office/drawing/2014/main" id="{5103EF1F-CD58-4088-AAF0-2D195232F885}"/>
              </a:ext>
            </a:extLst>
          </p:cNvPr>
          <p:cNvPicPr>
            <a:picLocks noGrp="1" noChangeAspect="1"/>
          </p:cNvPicPr>
          <p:nvPr>
            <p:ph type="pic" idx="1"/>
          </p:nvPr>
        </p:nvPicPr>
        <p:blipFill>
          <a:blip r:embed="rId2"/>
          <a:srcRect t="14444" b="14444"/>
          <a:stretch>
            <a:fillRect/>
          </a:stretch>
        </p:blipFill>
        <p:spPr>
          <a:xfrm>
            <a:off x="0" y="0"/>
            <a:ext cx="6429375" cy="6858000"/>
          </a:xfrm>
        </p:spPr>
      </p:pic>
      <p:sp>
        <p:nvSpPr>
          <p:cNvPr id="4" name="Text Placeholder 3">
            <a:extLst>
              <a:ext uri="{FF2B5EF4-FFF2-40B4-BE49-F238E27FC236}">
                <a16:creationId xmlns:a16="http://schemas.microsoft.com/office/drawing/2014/main" id="{6E162977-8E8C-43D0-A7C6-607E162CC428}"/>
              </a:ext>
            </a:extLst>
          </p:cNvPr>
          <p:cNvSpPr>
            <a:spLocks noGrp="1"/>
          </p:cNvSpPr>
          <p:nvPr>
            <p:ph type="body" sz="half" idx="2"/>
          </p:nvPr>
        </p:nvSpPr>
        <p:spPr>
          <a:xfrm>
            <a:off x="6610350" y="1162051"/>
            <a:ext cx="5139690" cy="5448300"/>
          </a:xfrm>
        </p:spPr>
        <p:txBody>
          <a:bodyPr>
            <a:normAutofit fontScale="92500" lnSpcReduction="10000"/>
          </a:bodyPr>
          <a:lstStyle/>
          <a:p>
            <a:pPr marL="285750" indent="-285750" algn="just">
              <a:lnSpc>
                <a:spcPct val="160000"/>
              </a:lnSpc>
              <a:buFont typeface="Arial" panose="020B0604020202020204" pitchFamily="34" charset="0"/>
              <a:buChar char="•"/>
            </a:pPr>
            <a:r>
              <a:rPr lang="en-US" sz="1800" dirty="0">
                <a:solidFill>
                  <a:schemeClr val="tx1">
                    <a:lumMod val="95000"/>
                    <a:lumOff val="5000"/>
                  </a:schemeClr>
                </a:solidFill>
                <a:latin typeface="Times New Roman" pitchFamily="18" charset="0"/>
                <a:cs typeface="Times New Roman" pitchFamily="18" charset="0"/>
              </a:rPr>
              <a:t>Ordering pizza should be quick, easy, and hassle-free! However, traditional delivery systems often struggle with delays, poor tracking, and inefficient management.</a:t>
            </a:r>
          </a:p>
          <a:p>
            <a:pPr marL="285750" indent="-285750" algn="just">
              <a:lnSpc>
                <a:spcPct val="160000"/>
              </a:lnSpc>
              <a:buFont typeface="Arial" panose="020B0604020202020204" pitchFamily="34" charset="0"/>
              <a:buChar char="•"/>
            </a:pPr>
            <a:r>
              <a:rPr lang="en-US" sz="1800" dirty="0">
                <a:solidFill>
                  <a:schemeClr val="tx1">
                    <a:lumMod val="95000"/>
                    <a:lumOff val="5000"/>
                  </a:schemeClr>
                </a:solidFill>
                <a:latin typeface="Times New Roman" pitchFamily="18" charset="0"/>
                <a:cs typeface="Times New Roman" pitchFamily="18" charset="0"/>
              </a:rPr>
              <a:t> Our Pizza Delivery Application using Salesforce solves these problems by making the entire process smarter and faster.</a:t>
            </a:r>
          </a:p>
          <a:p>
            <a:pPr marL="285750" indent="-285750" algn="just">
              <a:lnSpc>
                <a:spcPct val="160000"/>
              </a:lnSpc>
              <a:buFont typeface="Arial" panose="020B0604020202020204" pitchFamily="34" charset="0"/>
              <a:buChar char="•"/>
            </a:pPr>
            <a:r>
              <a:rPr lang="en-US" sz="1800" dirty="0">
                <a:solidFill>
                  <a:schemeClr val="tx1">
                    <a:lumMod val="95000"/>
                    <a:lumOff val="5000"/>
                  </a:schemeClr>
                </a:solidFill>
                <a:latin typeface="Times New Roman" pitchFamily="18" charset="0"/>
                <a:cs typeface="Times New Roman" pitchFamily="18" charset="0"/>
              </a:rPr>
              <a:t>By using Salesforce’s cloud technology, this app helps businesses improve efficiency, increase sales, and keep customers happy.</a:t>
            </a:r>
          </a:p>
          <a:p>
            <a:pPr marL="285750" indent="-285750" algn="just">
              <a:lnSpc>
                <a:spcPct val="160000"/>
              </a:lnSpc>
              <a:buFont typeface="Arial" panose="020B0604020202020204" pitchFamily="34" charset="0"/>
              <a:buChar char="•"/>
            </a:pPr>
            <a:r>
              <a:rPr lang="en-US" sz="1800" dirty="0">
                <a:solidFill>
                  <a:schemeClr val="tx1">
                    <a:lumMod val="95000"/>
                    <a:lumOff val="5000"/>
                  </a:schemeClr>
                </a:solidFill>
                <a:latin typeface="Times New Roman" pitchFamily="18" charset="0"/>
                <a:cs typeface="Times New Roman" pitchFamily="18" charset="0"/>
              </a:rPr>
              <a:t> Say goodbye to late deliveries and hello to a smarter pizza experience.</a:t>
            </a:r>
          </a:p>
          <a:p>
            <a:endParaRPr lang="en-IN" dirty="0"/>
          </a:p>
        </p:txBody>
      </p:sp>
    </p:spTree>
    <p:extLst>
      <p:ext uri="{BB962C8B-B14F-4D97-AF65-F5344CB8AC3E}">
        <p14:creationId xmlns:p14="http://schemas.microsoft.com/office/powerpoint/2010/main" val="378426992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87B2-F849-48E3-A146-D45242EE617C}"/>
              </a:ext>
            </a:extLst>
          </p:cNvPr>
          <p:cNvSpPr>
            <a:spLocks noGrp="1"/>
          </p:cNvSpPr>
          <p:nvPr>
            <p:ph type="title"/>
          </p:nvPr>
        </p:nvSpPr>
        <p:spPr>
          <a:xfrm>
            <a:off x="6553200" y="200026"/>
            <a:ext cx="4575047" cy="914400"/>
          </a:xfrm>
        </p:spPr>
        <p:txBody>
          <a:bodyPr>
            <a:noAutofit/>
          </a:bodyPr>
          <a:lstStyle/>
          <a:p>
            <a:pPr algn="ctr">
              <a:lnSpc>
                <a:spcPct val="150000"/>
              </a:lnSpc>
            </a:pPr>
            <a:r>
              <a:rPr lang="en-US" sz="3000" b="1" dirty="0">
                <a:latin typeface="Times New Roman" panose="02020603050405020304" pitchFamily="18" charset="0"/>
                <a:cs typeface="Times New Roman" panose="02020603050405020304" pitchFamily="18" charset="0"/>
              </a:rPr>
              <a:t>Literature Survey</a:t>
            </a:r>
            <a:endParaRPr lang="en-IN" sz="3000" b="1" dirty="0"/>
          </a:p>
        </p:txBody>
      </p:sp>
      <p:pic>
        <p:nvPicPr>
          <p:cNvPr id="6" name="Content Placeholder 5">
            <a:extLst>
              <a:ext uri="{FF2B5EF4-FFF2-40B4-BE49-F238E27FC236}">
                <a16:creationId xmlns:a16="http://schemas.microsoft.com/office/drawing/2014/main" id="{EEF59AC9-2A52-4FEF-A92D-74524D77980E}"/>
              </a:ext>
            </a:extLst>
          </p:cNvPr>
          <p:cNvPicPr>
            <a:picLocks noGrp="1" noChangeAspect="1"/>
          </p:cNvPicPr>
          <p:nvPr>
            <p:ph sz="half" idx="1"/>
          </p:nvPr>
        </p:nvPicPr>
        <p:blipFill>
          <a:blip r:embed="rId2"/>
          <a:stretch>
            <a:fillRect/>
          </a:stretch>
        </p:blipFill>
        <p:spPr>
          <a:xfrm>
            <a:off x="0" y="0"/>
            <a:ext cx="6315075" cy="6857999"/>
          </a:xfrm>
        </p:spPr>
      </p:pic>
      <p:sp>
        <p:nvSpPr>
          <p:cNvPr id="4" name="Content Placeholder 3">
            <a:extLst>
              <a:ext uri="{FF2B5EF4-FFF2-40B4-BE49-F238E27FC236}">
                <a16:creationId xmlns:a16="http://schemas.microsoft.com/office/drawing/2014/main" id="{07B5F90C-B0DA-48B0-8FAD-8825B6EA4250}"/>
              </a:ext>
            </a:extLst>
          </p:cNvPr>
          <p:cNvSpPr>
            <a:spLocks noGrp="1"/>
          </p:cNvSpPr>
          <p:nvPr>
            <p:ph sz="half" idx="2"/>
          </p:nvPr>
        </p:nvSpPr>
        <p:spPr>
          <a:xfrm>
            <a:off x="6734176" y="1485900"/>
            <a:ext cx="4384928" cy="4906518"/>
          </a:xfrm>
        </p:spPr>
        <p:txBody>
          <a:bodyPr/>
          <a:lstStyle/>
          <a:p>
            <a:pPr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Third-Party Apps</a:t>
            </a:r>
          </a:p>
          <a:p>
            <a:pPr lvl="1" algn="just">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Limited customization. High fees</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In-House Systems</a:t>
            </a:r>
            <a:endParaRPr lang="en-US" sz="2200" b="1" dirty="0">
              <a:latin typeface="Times New Roman" panose="02020603050405020304" pitchFamily="18" charset="0"/>
              <a:cs typeface="Times New Roman" panose="02020603050405020304" pitchFamily="18" charset="0"/>
            </a:endParaRPr>
          </a:p>
          <a:p>
            <a:pPr lvl="1" algn="just">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Lack of integration. Manual processes</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Hybrid Models</a:t>
            </a:r>
            <a:endParaRPr lang="en-US" sz="2200" b="1" dirty="0">
              <a:latin typeface="Times New Roman" panose="02020603050405020304" pitchFamily="18" charset="0"/>
              <a:cs typeface="Times New Roman" panose="02020603050405020304" pitchFamily="18" charset="0"/>
            </a:endParaRPr>
          </a:p>
          <a:p>
            <a:pPr lvl="1" algn="just">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Complex management </a:t>
            </a:r>
          </a:p>
          <a:p>
            <a:pPr lvl="1" algn="just">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Inconsistent data</a:t>
            </a: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5737324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2B71-9E99-4787-BF8B-6B3E6F67CB25}"/>
              </a:ext>
            </a:extLst>
          </p:cNvPr>
          <p:cNvSpPr>
            <a:spLocks noGrp="1"/>
          </p:cNvSpPr>
          <p:nvPr>
            <p:ph type="title"/>
          </p:nvPr>
        </p:nvSpPr>
        <p:spPr>
          <a:xfrm>
            <a:off x="6476999" y="314325"/>
            <a:ext cx="5572125" cy="752475"/>
          </a:xfrm>
        </p:spPr>
        <p:txBody>
          <a:bodyPr>
            <a:normAutofit/>
          </a:bodyPr>
          <a:lstStyle/>
          <a:p>
            <a:r>
              <a:rPr lang="en-US" sz="3000" dirty="0">
                <a:latin typeface="Times New Roman" panose="02020603050405020304" pitchFamily="18" charset="0"/>
                <a:cs typeface="Times New Roman" panose="02020603050405020304" pitchFamily="18" charset="0"/>
              </a:rPr>
              <a:t>Existing System</a:t>
            </a:r>
            <a:endParaRPr lang="en-IN" sz="3000" dirty="0"/>
          </a:p>
        </p:txBody>
      </p:sp>
      <p:pic>
        <p:nvPicPr>
          <p:cNvPr id="6" name="Content Placeholder 5">
            <a:extLst>
              <a:ext uri="{FF2B5EF4-FFF2-40B4-BE49-F238E27FC236}">
                <a16:creationId xmlns:a16="http://schemas.microsoft.com/office/drawing/2014/main" id="{F09DD4F7-C8C0-4FA4-BA32-D6139C2133AE}"/>
              </a:ext>
            </a:extLst>
          </p:cNvPr>
          <p:cNvPicPr>
            <a:picLocks noGrp="1" noChangeAspect="1"/>
          </p:cNvPicPr>
          <p:nvPr>
            <p:ph idx="1"/>
          </p:nvPr>
        </p:nvPicPr>
        <p:blipFill>
          <a:blip r:embed="rId2"/>
          <a:stretch>
            <a:fillRect/>
          </a:stretch>
        </p:blipFill>
        <p:spPr>
          <a:xfrm>
            <a:off x="0" y="0"/>
            <a:ext cx="6096000" cy="6857999"/>
          </a:xfrm>
        </p:spPr>
      </p:pic>
      <p:sp>
        <p:nvSpPr>
          <p:cNvPr id="4" name="Text Placeholder 3">
            <a:extLst>
              <a:ext uri="{FF2B5EF4-FFF2-40B4-BE49-F238E27FC236}">
                <a16:creationId xmlns:a16="http://schemas.microsoft.com/office/drawing/2014/main" id="{671655BB-F143-4BA8-BA09-E483B57F8726}"/>
              </a:ext>
            </a:extLst>
          </p:cNvPr>
          <p:cNvSpPr>
            <a:spLocks noGrp="1"/>
          </p:cNvSpPr>
          <p:nvPr>
            <p:ph type="body" sz="half" idx="2"/>
          </p:nvPr>
        </p:nvSpPr>
        <p:spPr>
          <a:xfrm>
            <a:off x="6477000" y="1390650"/>
            <a:ext cx="5572125" cy="5238750"/>
          </a:xfrm>
        </p:spPr>
        <p:txBody>
          <a:bodyPr/>
          <a:lstStyle/>
          <a:p>
            <a:pPr marL="342900" indent="-342900"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Disconnected Systems</a:t>
            </a:r>
          </a:p>
          <a:p>
            <a:pPr marL="800100" lvl="1" indent="-342900" algn="just">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Lack of integration leads to data silos</a:t>
            </a:r>
            <a:endParaRPr lang="en-US" sz="18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Inefficient Processes</a:t>
            </a:r>
          </a:p>
          <a:p>
            <a:pPr marL="800100" lvl="1" indent="-342900" algn="just">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Manual tasks cause delays and errors</a:t>
            </a:r>
            <a:endParaRPr lang="en-US" sz="18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200" b="1" dirty="0">
                <a:solidFill>
                  <a:srgbClr val="3A3630"/>
                </a:solidFill>
                <a:latin typeface="Times New Roman" panose="02020603050405020304" pitchFamily="18" charset="0"/>
                <a:ea typeface="Lora" pitchFamily="34" charset="-122"/>
                <a:cs typeface="Times New Roman" panose="02020603050405020304" pitchFamily="18" charset="0"/>
              </a:rPr>
              <a:t>Poor Customer Service</a:t>
            </a:r>
          </a:p>
          <a:p>
            <a:pPr marL="800100" lvl="1" indent="-342900" algn="just">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Limited visibility impacts customer satisfaction</a:t>
            </a:r>
            <a:endParaRPr lang="en-US" sz="1800"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3258700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B188-6ED0-4568-B4D6-159337D9C7CC}"/>
              </a:ext>
            </a:extLst>
          </p:cNvPr>
          <p:cNvSpPr>
            <a:spLocks noGrp="1"/>
          </p:cNvSpPr>
          <p:nvPr>
            <p:ph type="title"/>
          </p:nvPr>
        </p:nvSpPr>
        <p:spPr>
          <a:xfrm>
            <a:off x="607696" y="484632"/>
            <a:ext cx="4754879" cy="1210818"/>
          </a:xfrm>
        </p:spPr>
        <p:txBody>
          <a:bodyPr>
            <a:normAutofit/>
          </a:bodyPr>
          <a:lstStyle/>
          <a:p>
            <a:pPr algn="ctr">
              <a:lnSpc>
                <a:spcPct val="150000"/>
              </a:lnSpc>
            </a:pPr>
            <a:r>
              <a:rPr lang="en-US" sz="3000" b="1" dirty="0">
                <a:latin typeface="Times New Roman" panose="02020603050405020304" pitchFamily="18" charset="0"/>
                <a:cs typeface="Times New Roman" panose="02020603050405020304" pitchFamily="18" charset="0"/>
              </a:rPr>
              <a:t>Proposed System</a:t>
            </a:r>
            <a:endParaRPr lang="en-IN" sz="3000" b="1" dirty="0"/>
          </a:p>
        </p:txBody>
      </p:sp>
      <p:sp>
        <p:nvSpPr>
          <p:cNvPr id="3" name="Content Placeholder 2">
            <a:extLst>
              <a:ext uri="{FF2B5EF4-FFF2-40B4-BE49-F238E27FC236}">
                <a16:creationId xmlns:a16="http://schemas.microsoft.com/office/drawing/2014/main" id="{10E9F62F-7657-4441-9468-0E5EC5856CE8}"/>
              </a:ext>
            </a:extLst>
          </p:cNvPr>
          <p:cNvSpPr>
            <a:spLocks noGrp="1"/>
          </p:cNvSpPr>
          <p:nvPr>
            <p:ph sz="half" idx="1"/>
          </p:nvPr>
        </p:nvSpPr>
        <p:spPr>
          <a:xfrm>
            <a:off x="1069848" y="2476500"/>
            <a:ext cx="4754880" cy="3467100"/>
          </a:xfrm>
        </p:spPr>
        <p:txBody>
          <a:bodyPr/>
          <a:lstStyle/>
          <a:p>
            <a:pPr algn="just">
              <a:lnSpc>
                <a:spcPct val="150000"/>
              </a:lnSpc>
              <a:buFont typeface="Wingdings" panose="05000000000000000000" pitchFamily="2" charset="2"/>
              <a:buChar char="ü"/>
            </a:pPr>
            <a:r>
              <a:rPr lang="en-US" sz="2800" dirty="0">
                <a:solidFill>
                  <a:srgbClr val="3A3630"/>
                </a:solidFill>
                <a:latin typeface="Times New Roman" panose="02020603050405020304" pitchFamily="18" charset="0"/>
                <a:ea typeface="Lora" pitchFamily="34" charset="-122"/>
                <a:cs typeface="Times New Roman" panose="02020603050405020304" pitchFamily="18" charset="0"/>
              </a:rPr>
              <a:t> </a:t>
            </a: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Order Management</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 Delivery Tracking</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 Customer Service</a:t>
            </a:r>
            <a:endParaRPr lang="en-US" sz="2400" dirty="0">
              <a:latin typeface="Times New Roman" panose="02020603050405020304" pitchFamily="18" charset="0"/>
              <a:cs typeface="Times New Roman" panose="02020603050405020304" pitchFamily="18" charset="0"/>
            </a:endParaRPr>
          </a:p>
          <a:p>
            <a:endParaRPr lang="en-IN" dirty="0"/>
          </a:p>
        </p:txBody>
      </p:sp>
      <p:pic>
        <p:nvPicPr>
          <p:cNvPr id="6" name="Content Placeholder 5">
            <a:extLst>
              <a:ext uri="{FF2B5EF4-FFF2-40B4-BE49-F238E27FC236}">
                <a16:creationId xmlns:a16="http://schemas.microsoft.com/office/drawing/2014/main" id="{DDA41694-24E4-4B02-BC5C-D5CAD01AAD20}"/>
              </a:ext>
            </a:extLst>
          </p:cNvPr>
          <p:cNvPicPr>
            <a:picLocks noGrp="1" noChangeAspect="1"/>
          </p:cNvPicPr>
          <p:nvPr>
            <p:ph sz="half" idx="2"/>
          </p:nvPr>
        </p:nvPicPr>
        <p:blipFill>
          <a:blip r:embed="rId2"/>
          <a:stretch>
            <a:fillRect/>
          </a:stretch>
        </p:blipFill>
        <p:spPr>
          <a:xfrm>
            <a:off x="5267324" y="0"/>
            <a:ext cx="6924675" cy="6858000"/>
          </a:xfrm>
        </p:spPr>
      </p:pic>
    </p:spTree>
    <p:extLst>
      <p:ext uri="{BB962C8B-B14F-4D97-AF65-F5344CB8AC3E}">
        <p14:creationId xmlns:p14="http://schemas.microsoft.com/office/powerpoint/2010/main" val="36075160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B265-FCC4-43CE-848D-262695170B8F}"/>
              </a:ext>
            </a:extLst>
          </p:cNvPr>
          <p:cNvSpPr>
            <a:spLocks noGrp="1"/>
          </p:cNvSpPr>
          <p:nvPr>
            <p:ph type="title"/>
          </p:nvPr>
        </p:nvSpPr>
        <p:spPr>
          <a:xfrm>
            <a:off x="7600949" y="295275"/>
            <a:ext cx="3910965" cy="781050"/>
          </a:xfrm>
        </p:spPr>
        <p:txBody>
          <a:bodyPr>
            <a:normAutofit/>
          </a:bodyPr>
          <a:lstStyle/>
          <a:p>
            <a:pPr algn="ctr">
              <a:lnSpc>
                <a:spcPct val="150000"/>
              </a:lnSpc>
            </a:pPr>
            <a:r>
              <a:rPr lang="en-US" sz="3000" dirty="0">
                <a:latin typeface="Times New Roman" panose="02020603050405020304" pitchFamily="18" charset="0"/>
                <a:cs typeface="Times New Roman" panose="02020603050405020304" pitchFamily="18" charset="0"/>
              </a:rPr>
              <a:t>Requirements</a:t>
            </a:r>
            <a:endParaRPr lang="en-IN" sz="3000" dirty="0"/>
          </a:p>
        </p:txBody>
      </p:sp>
      <p:pic>
        <p:nvPicPr>
          <p:cNvPr id="6" name="Content Placeholder 5">
            <a:extLst>
              <a:ext uri="{FF2B5EF4-FFF2-40B4-BE49-F238E27FC236}">
                <a16:creationId xmlns:a16="http://schemas.microsoft.com/office/drawing/2014/main" id="{0F49CEB5-8441-437C-9205-6ED4743FBEE2}"/>
              </a:ext>
            </a:extLst>
          </p:cNvPr>
          <p:cNvPicPr>
            <a:picLocks noGrp="1" noChangeAspect="1"/>
          </p:cNvPicPr>
          <p:nvPr>
            <p:ph idx="1"/>
          </p:nvPr>
        </p:nvPicPr>
        <p:blipFill>
          <a:blip r:embed="rId2"/>
          <a:stretch>
            <a:fillRect/>
          </a:stretch>
        </p:blipFill>
        <p:spPr>
          <a:xfrm>
            <a:off x="0" y="0"/>
            <a:ext cx="6972300" cy="6858000"/>
          </a:xfrm>
        </p:spPr>
      </p:pic>
      <p:sp>
        <p:nvSpPr>
          <p:cNvPr id="4" name="Text Placeholder 3">
            <a:extLst>
              <a:ext uri="{FF2B5EF4-FFF2-40B4-BE49-F238E27FC236}">
                <a16:creationId xmlns:a16="http://schemas.microsoft.com/office/drawing/2014/main" id="{8C600455-EE3E-4DD4-BDDB-4BCE53CD774C}"/>
              </a:ext>
            </a:extLst>
          </p:cNvPr>
          <p:cNvSpPr>
            <a:spLocks noGrp="1"/>
          </p:cNvSpPr>
          <p:nvPr>
            <p:ph type="body" sz="half" idx="2"/>
          </p:nvPr>
        </p:nvSpPr>
        <p:spPr>
          <a:xfrm>
            <a:off x="7362823" y="1638300"/>
            <a:ext cx="4387215" cy="4505325"/>
          </a:xfrm>
        </p:spPr>
        <p:txBody>
          <a:bodyPr/>
          <a:lstStyle/>
          <a:p>
            <a:pPr marL="457200" indent="-457200">
              <a:buFont typeface="Arial" panose="020B0604020202020204" pitchFamily="34" charset="0"/>
              <a:buChar char="•"/>
            </a:pPr>
            <a:r>
              <a:rPr lang="en-US" sz="2200" dirty="0">
                <a:solidFill>
                  <a:schemeClr val="tx1"/>
                </a:solidFill>
                <a:latin typeface="Times New Roman" panose="02020603050405020304" pitchFamily="18" charset="0"/>
                <a:ea typeface="Lora" pitchFamily="34" charset="-122"/>
                <a:cs typeface="Times New Roman" panose="02020603050405020304" pitchFamily="18" charset="0"/>
              </a:rPr>
              <a:t>Software</a:t>
            </a:r>
            <a:endParaRPr lang="en-US" sz="2200" dirty="0">
              <a:solidFill>
                <a:schemeClr val="tx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Salesforce Sales Cloud</a:t>
            </a:r>
            <a:endParaRPr lang="en-US" sz="18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Salesforce Service Cloud</a:t>
            </a:r>
            <a:endParaRPr lang="en-US" sz="18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Custom Delivery App</a:t>
            </a:r>
            <a:endParaRPr lang="en-US" sz="1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200" dirty="0">
                <a:solidFill>
                  <a:schemeClr val="tx1"/>
                </a:solidFill>
                <a:latin typeface="Times New Roman" panose="02020603050405020304" pitchFamily="18" charset="0"/>
                <a:ea typeface="Lora" pitchFamily="34" charset="-122"/>
                <a:cs typeface="Times New Roman" panose="02020603050405020304" pitchFamily="18" charset="0"/>
              </a:rPr>
              <a:t>Hardware</a:t>
            </a:r>
            <a:endParaRPr lang="en-US" sz="2200" dirty="0">
              <a:solidFill>
                <a:schemeClr val="tx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Delivery Vehicles</a:t>
            </a:r>
            <a:endParaRPr lang="en-US" sz="18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Mobile Devices</a:t>
            </a:r>
            <a:endParaRPr lang="en-US" sz="18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1800" dirty="0">
                <a:solidFill>
                  <a:srgbClr val="3A3630"/>
                </a:solidFill>
                <a:latin typeface="Times New Roman" panose="02020603050405020304" pitchFamily="18" charset="0"/>
                <a:ea typeface="Source Sans Pro" pitchFamily="34" charset="-122"/>
                <a:cs typeface="Times New Roman" panose="02020603050405020304" pitchFamily="18" charset="0"/>
              </a:rPr>
              <a:t>GPS Tracking</a:t>
            </a:r>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132445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DCB7-118B-4009-8F75-42D53B1643AB}"/>
              </a:ext>
            </a:extLst>
          </p:cNvPr>
          <p:cNvSpPr>
            <a:spLocks noGrp="1"/>
          </p:cNvSpPr>
          <p:nvPr>
            <p:ph type="title"/>
          </p:nvPr>
        </p:nvSpPr>
        <p:spPr>
          <a:xfrm>
            <a:off x="4486275" y="266700"/>
            <a:ext cx="7048500" cy="866776"/>
          </a:xfrm>
        </p:spPr>
        <p:txBody>
          <a:bodyPr>
            <a:normAutofit/>
          </a:bodyPr>
          <a:lstStyle/>
          <a:p>
            <a:pPr algn="ctr">
              <a:lnSpc>
                <a:spcPct val="150000"/>
              </a:lnSpc>
            </a:pPr>
            <a:r>
              <a:rPr lang="en-US" sz="3000" b="1" dirty="0">
                <a:solidFill>
                  <a:schemeClr val="bg2">
                    <a:lumMod val="25000"/>
                  </a:schemeClr>
                </a:solidFill>
                <a:latin typeface="Times New Roman" panose="02020603050405020304" pitchFamily="18" charset="0"/>
                <a:cs typeface="Times New Roman" pitchFamily="18" charset="0"/>
              </a:rPr>
              <a:t>Technologies</a:t>
            </a:r>
            <a:endParaRPr lang="en-IN" sz="3000" dirty="0"/>
          </a:p>
        </p:txBody>
      </p:sp>
      <p:sp>
        <p:nvSpPr>
          <p:cNvPr id="4" name="Content Placeholder 3">
            <a:extLst>
              <a:ext uri="{FF2B5EF4-FFF2-40B4-BE49-F238E27FC236}">
                <a16:creationId xmlns:a16="http://schemas.microsoft.com/office/drawing/2014/main" id="{D2060F84-0A53-48DE-BCC9-AB82D0982C56}"/>
              </a:ext>
            </a:extLst>
          </p:cNvPr>
          <p:cNvSpPr>
            <a:spLocks noGrp="1"/>
          </p:cNvSpPr>
          <p:nvPr>
            <p:ph sz="half" idx="2"/>
          </p:nvPr>
        </p:nvSpPr>
        <p:spPr>
          <a:xfrm>
            <a:off x="4810125" y="1247775"/>
            <a:ext cx="6915150" cy="5210175"/>
          </a:xfrm>
        </p:spPr>
        <p:txBody>
          <a:bodyPr>
            <a:normAutofit fontScale="32500" lnSpcReduction="20000"/>
          </a:bodyPr>
          <a:lstStyle/>
          <a:p>
            <a:pPr algn="just">
              <a:lnSpc>
                <a:spcPct val="170000"/>
              </a:lnSpc>
            </a:pPr>
            <a:r>
              <a:rPr lang="en-US" sz="4500" dirty="0">
                <a:latin typeface="Times New Roman" pitchFamily="18" charset="0"/>
                <a:cs typeface="Times New Roman" pitchFamily="18" charset="0"/>
              </a:rPr>
              <a:t>Salesforce Lightning Components – Build a responsive and interactive UI.</a:t>
            </a:r>
          </a:p>
          <a:p>
            <a:pPr algn="just">
              <a:lnSpc>
                <a:spcPct val="170000"/>
              </a:lnSpc>
            </a:pPr>
            <a:r>
              <a:rPr lang="en-US" sz="4500" dirty="0">
                <a:latin typeface="Times New Roman" pitchFamily="18" charset="0"/>
                <a:cs typeface="Times New Roman" pitchFamily="18" charset="0"/>
              </a:rPr>
              <a:t>Salesforce Service Cloud – Manage customer queries and support.</a:t>
            </a:r>
          </a:p>
          <a:p>
            <a:pPr algn="just">
              <a:lnSpc>
                <a:spcPct val="170000"/>
              </a:lnSpc>
            </a:pPr>
            <a:r>
              <a:rPr lang="en-US" sz="4500" dirty="0">
                <a:latin typeface="Times New Roman" pitchFamily="18" charset="0"/>
                <a:cs typeface="Times New Roman" pitchFamily="18" charset="0"/>
              </a:rPr>
              <a:t>Salesforce Marketing Cloud – Send personalized offers and promotions.</a:t>
            </a:r>
          </a:p>
          <a:p>
            <a:pPr algn="just">
              <a:lnSpc>
                <a:spcPct val="170000"/>
              </a:lnSpc>
            </a:pPr>
            <a:r>
              <a:rPr lang="en-US" sz="4500" dirty="0">
                <a:latin typeface="Times New Roman" pitchFamily="18" charset="0"/>
                <a:cs typeface="Times New Roman" pitchFamily="18" charset="0"/>
              </a:rPr>
              <a:t> Salesforce Field Service – Optimize delivery routes and driver assignments.</a:t>
            </a:r>
          </a:p>
          <a:p>
            <a:pPr algn="just">
              <a:lnSpc>
                <a:spcPct val="170000"/>
              </a:lnSpc>
            </a:pPr>
            <a:r>
              <a:rPr lang="en-US" sz="4500" dirty="0">
                <a:latin typeface="Times New Roman" pitchFamily="18" charset="0"/>
                <a:cs typeface="Times New Roman" pitchFamily="18" charset="0"/>
              </a:rPr>
              <a:t>Google Maps API – Enable real-time location tracking and navigation.</a:t>
            </a:r>
          </a:p>
          <a:p>
            <a:pPr algn="just">
              <a:lnSpc>
                <a:spcPct val="170000"/>
              </a:lnSpc>
            </a:pPr>
            <a:r>
              <a:rPr lang="en-IN" sz="4500" dirty="0">
                <a:latin typeface="Times New Roman" panose="02020603050405020304" pitchFamily="18" charset="0"/>
                <a:cs typeface="Times New Roman" pitchFamily="18" charset="0"/>
              </a:rPr>
              <a:t>Payment Gateway Integration – Support secure online transactions (PayPal, Stripe, etc.)</a:t>
            </a:r>
          </a:p>
          <a:p>
            <a:endParaRPr lang="en-IN" dirty="0"/>
          </a:p>
        </p:txBody>
      </p:sp>
      <p:pic>
        <p:nvPicPr>
          <p:cNvPr id="9" name="Content Placeholder 8">
            <a:extLst>
              <a:ext uri="{FF2B5EF4-FFF2-40B4-BE49-F238E27FC236}">
                <a16:creationId xmlns:a16="http://schemas.microsoft.com/office/drawing/2014/main" id="{1D4A7B23-E849-424B-89AC-84649ECE315B}"/>
              </a:ext>
            </a:extLst>
          </p:cNvPr>
          <p:cNvPicPr>
            <a:picLocks noGrp="1" noChangeAspect="1"/>
          </p:cNvPicPr>
          <p:nvPr>
            <p:ph sz="half" idx="1"/>
          </p:nvPr>
        </p:nvPicPr>
        <p:blipFill>
          <a:blip r:embed="rId2"/>
          <a:stretch>
            <a:fillRect/>
          </a:stretch>
        </p:blipFill>
        <p:spPr>
          <a:xfrm>
            <a:off x="1" y="0"/>
            <a:ext cx="4486274" cy="6858001"/>
          </a:xfrm>
        </p:spPr>
      </p:pic>
    </p:spTree>
    <p:extLst>
      <p:ext uri="{BB962C8B-B14F-4D97-AF65-F5344CB8AC3E}">
        <p14:creationId xmlns:p14="http://schemas.microsoft.com/office/powerpoint/2010/main" val="11801913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3805CD-9ED0-4E08-95D7-A70805281D88}"/>
              </a:ext>
            </a:extLst>
          </p:cNvPr>
          <p:cNvSpPr>
            <a:spLocks noGrp="1"/>
          </p:cNvSpPr>
          <p:nvPr>
            <p:ph sz="half" idx="1"/>
          </p:nvPr>
        </p:nvSpPr>
        <p:spPr>
          <a:xfrm>
            <a:off x="609600" y="1371599"/>
            <a:ext cx="5215128" cy="4981575"/>
          </a:xfrm>
        </p:spPr>
        <p:txBody>
          <a:bodyPr>
            <a:normAutofit fontScale="92500" lnSpcReduction="20000"/>
          </a:bodyPr>
          <a:lstStyle/>
          <a:p>
            <a:pPr>
              <a:lnSpc>
                <a:spcPct val="150000"/>
              </a:lnSpc>
              <a:buFont typeface="Arial" panose="020B0604020202020204" pitchFamily="34" charset="0"/>
              <a:buChar char="•"/>
            </a:pPr>
            <a:r>
              <a:rPr lang="en-US" b="1" dirty="0">
                <a:solidFill>
                  <a:srgbClr val="3A3630"/>
                </a:solidFill>
                <a:latin typeface="Times New Roman" panose="02020603050405020304" pitchFamily="18" charset="0"/>
                <a:ea typeface="Lora" pitchFamily="34" charset="-122"/>
                <a:cs typeface="Times New Roman" panose="02020603050405020304" pitchFamily="18" charset="0"/>
              </a:rPr>
              <a:t>Order Placement</a:t>
            </a:r>
            <a:endParaRPr lang="en-US" b="1" dirty="0">
              <a:latin typeface="Times New Roman" panose="02020603050405020304" pitchFamily="18" charset="0"/>
              <a:cs typeface="Times New Roman" panose="02020603050405020304" pitchFamily="18" charset="0"/>
            </a:endParaRPr>
          </a:p>
          <a:p>
            <a:pPr lvl="1">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Customer places order online or via phone</a:t>
            </a:r>
            <a:endParaRPr lang="en-IN"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solidFill>
                  <a:srgbClr val="3A3630"/>
                </a:solidFill>
                <a:latin typeface="Times New Roman" panose="02020603050405020304" pitchFamily="18" charset="0"/>
                <a:ea typeface="Lora" pitchFamily="34" charset="-122"/>
                <a:cs typeface="Times New Roman" panose="02020603050405020304" pitchFamily="18" charset="0"/>
              </a:rPr>
              <a:t>Order Processing</a:t>
            </a:r>
            <a:endParaRPr lang="en-US" b="1" dirty="0">
              <a:latin typeface="Times New Roman" panose="02020603050405020304" pitchFamily="18" charset="0"/>
              <a:cs typeface="Times New Roman" panose="02020603050405020304" pitchFamily="18" charset="0"/>
            </a:endParaRPr>
          </a:p>
          <a:p>
            <a:pPr lvl="1">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Order is processed in Salesforce</a:t>
            </a:r>
            <a:endParaRPr lang="en-IN"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solidFill>
                  <a:srgbClr val="3A3630"/>
                </a:solidFill>
                <a:latin typeface="Times New Roman" panose="02020603050405020304" pitchFamily="18" charset="0"/>
                <a:ea typeface="Lora" pitchFamily="34" charset="-122"/>
                <a:cs typeface="Times New Roman" panose="02020603050405020304" pitchFamily="18" charset="0"/>
              </a:rPr>
              <a:t>Delivery Dispatch</a:t>
            </a:r>
            <a:endParaRPr lang="en-US" b="1" dirty="0">
              <a:latin typeface="Times New Roman" panose="02020603050405020304" pitchFamily="18" charset="0"/>
              <a:cs typeface="Times New Roman" panose="02020603050405020304" pitchFamily="18" charset="0"/>
            </a:endParaRPr>
          </a:p>
          <a:p>
            <a:pPr lvl="1">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Driver is assigned via Salesforce</a:t>
            </a:r>
            <a:endParaRPr lang="en-IN"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b="1" dirty="0">
                <a:solidFill>
                  <a:srgbClr val="3A3630"/>
                </a:solidFill>
                <a:latin typeface="Times New Roman" panose="02020603050405020304" pitchFamily="18" charset="0"/>
                <a:ea typeface="Lora" pitchFamily="34" charset="-122"/>
                <a:cs typeface="Times New Roman" panose="02020603050405020304" pitchFamily="18" charset="0"/>
              </a:rPr>
              <a:t>Delivery Confirmation</a:t>
            </a:r>
            <a:endParaRPr lang="en-US" b="1" dirty="0">
              <a:latin typeface="Times New Roman" panose="02020603050405020304" pitchFamily="18" charset="0"/>
              <a:cs typeface="Times New Roman" panose="02020603050405020304" pitchFamily="18" charset="0"/>
            </a:endParaRPr>
          </a:p>
          <a:p>
            <a:pPr lvl="1">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Customer confirms delivery. </a:t>
            </a:r>
          </a:p>
          <a:p>
            <a:pPr lvl="1">
              <a:lnSpc>
                <a:spcPct val="150000"/>
              </a:lnSpc>
            </a:pPr>
            <a:r>
              <a:rPr lang="en-US" dirty="0">
                <a:solidFill>
                  <a:srgbClr val="3A3630"/>
                </a:solidFill>
                <a:latin typeface="Times New Roman" panose="02020603050405020304" pitchFamily="18" charset="0"/>
                <a:ea typeface="Source Sans Pro" pitchFamily="34" charset="-122"/>
                <a:cs typeface="Times New Roman" panose="02020603050405020304" pitchFamily="18" charset="0"/>
              </a:rPr>
              <a:t>Payment processed.</a:t>
            </a:r>
            <a:endParaRPr lang="en-US" dirty="0">
              <a:latin typeface="Times New Roman" panose="02020603050405020304" pitchFamily="18" charset="0"/>
              <a:cs typeface="Times New Roman" panose="02020603050405020304" pitchFamily="18" charset="0"/>
            </a:endParaRPr>
          </a:p>
          <a:p>
            <a:endParaRPr lang="en-IN" dirty="0"/>
          </a:p>
        </p:txBody>
      </p:sp>
      <p:pic>
        <p:nvPicPr>
          <p:cNvPr id="6" name="Content Placeholder 5">
            <a:extLst>
              <a:ext uri="{FF2B5EF4-FFF2-40B4-BE49-F238E27FC236}">
                <a16:creationId xmlns:a16="http://schemas.microsoft.com/office/drawing/2014/main" id="{5845E16B-23AA-4C65-B596-48A8CF769535}"/>
              </a:ext>
            </a:extLst>
          </p:cNvPr>
          <p:cNvPicPr>
            <a:picLocks noGrp="1" noChangeAspect="1"/>
          </p:cNvPicPr>
          <p:nvPr>
            <p:ph sz="half" idx="2"/>
          </p:nvPr>
        </p:nvPicPr>
        <p:blipFill>
          <a:blip r:embed="rId2"/>
          <a:stretch>
            <a:fillRect/>
          </a:stretch>
        </p:blipFill>
        <p:spPr>
          <a:xfrm>
            <a:off x="5962650" y="0"/>
            <a:ext cx="6229350" cy="6858000"/>
          </a:xfrm>
        </p:spPr>
      </p:pic>
      <p:sp>
        <p:nvSpPr>
          <p:cNvPr id="5" name="Title 4">
            <a:extLst>
              <a:ext uri="{FF2B5EF4-FFF2-40B4-BE49-F238E27FC236}">
                <a16:creationId xmlns:a16="http://schemas.microsoft.com/office/drawing/2014/main" id="{771FB3C7-8B7C-403A-9456-CCA2637FCAA0}"/>
              </a:ext>
            </a:extLst>
          </p:cNvPr>
          <p:cNvSpPr>
            <a:spLocks noGrp="1"/>
          </p:cNvSpPr>
          <p:nvPr>
            <p:ph type="title"/>
          </p:nvPr>
        </p:nvSpPr>
        <p:spPr>
          <a:xfrm>
            <a:off x="609600" y="485776"/>
            <a:ext cx="10334625" cy="685799"/>
          </a:xfrm>
        </p:spPr>
        <p:txBody>
          <a:bodyPr>
            <a:noAutofit/>
          </a:bodyPr>
          <a:lstStyle/>
          <a:p>
            <a:r>
              <a:rPr lang="en-US" sz="3000" b="1" dirty="0">
                <a:solidFill>
                  <a:srgbClr val="38512F"/>
                </a:solidFill>
                <a:latin typeface="Times New Roman" panose="02020603050405020304" pitchFamily="18" charset="0"/>
                <a:cs typeface="Times New Roman" panose="02020603050405020304" pitchFamily="18" charset="0"/>
              </a:rPr>
              <a:t>System Architecture</a:t>
            </a:r>
            <a:endParaRPr lang="en-IN" sz="3000" dirty="0"/>
          </a:p>
        </p:txBody>
      </p:sp>
    </p:spTree>
    <p:extLst>
      <p:ext uri="{BB962C8B-B14F-4D97-AF65-F5344CB8AC3E}">
        <p14:creationId xmlns:p14="http://schemas.microsoft.com/office/powerpoint/2010/main" val="125070072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Salesforce?</a:t>
            </a:r>
          </a:p>
        </p:txBody>
      </p:sp>
      <p:sp>
        <p:nvSpPr>
          <p:cNvPr id="3" name="Content Placeholder 2"/>
          <p:cNvSpPr>
            <a:spLocks noGrp="1"/>
          </p:cNvSpPr>
          <p:nvPr>
            <p:ph idx="1"/>
          </p:nvPr>
        </p:nvSpPr>
        <p:spPr>
          <a:xfrm>
            <a:off x="1295401" y="2429691"/>
            <a:ext cx="9601196" cy="3446177"/>
          </a:xfrm>
        </p:spPr>
        <p:txBody>
          <a:bodyPr>
            <a:normAutofit lnSpcReduction="10000"/>
          </a:bodyPr>
          <a:lstStyle/>
          <a:p>
            <a:r>
              <a:rPr lang="en-US" sz="3200" dirty="0"/>
              <a:t>Salesforce is the world's 1 customer relationship management (CRM) platform. We help your marketing, sales, commerce, service and IT teams work as one from anywhere</a:t>
            </a:r>
            <a:r>
              <a:rPr lang="en-US" sz="2800" dirty="0"/>
              <a:t>.</a:t>
            </a:r>
          </a:p>
          <a:p>
            <a:r>
              <a:rPr lang="en-US" sz="2800" dirty="0"/>
              <a:t>Salesforce is an  </a:t>
            </a:r>
            <a:r>
              <a:rPr lang="en-US" sz="2800" b="1" dirty="0"/>
              <a:t>American cloud-based software company </a:t>
            </a:r>
            <a:r>
              <a:rPr lang="en-US" sz="2800" dirty="0"/>
              <a:t>established by </a:t>
            </a:r>
            <a:r>
              <a:rPr lang="en-US" sz="2800" b="1" dirty="0"/>
              <a:t>Marc Benioff</a:t>
            </a:r>
            <a:r>
              <a:rPr lang="en-US" sz="2800" dirty="0"/>
              <a:t> headquartered in </a:t>
            </a:r>
            <a:r>
              <a:rPr lang="en-US" sz="2800" b="1" dirty="0"/>
              <a:t>San Francisco, California, </a:t>
            </a:r>
            <a:r>
              <a:rPr lang="en-US" sz="2800" dirty="0"/>
              <a:t>February 1999.</a:t>
            </a:r>
            <a:endParaRPr lang="en-IN" sz="2800" dirty="0"/>
          </a:p>
          <a:p>
            <a:endParaRPr lang="en-US" sz="2800" dirty="0"/>
          </a:p>
          <a:p>
            <a:endParaRPr lang="en-IN" dirty="0"/>
          </a:p>
          <a:p>
            <a:endParaRPr lang="en-IN" dirty="0"/>
          </a:p>
        </p:txBody>
      </p:sp>
    </p:spTree>
    <p:extLst>
      <p:ext uri="{BB962C8B-B14F-4D97-AF65-F5344CB8AC3E}">
        <p14:creationId xmlns:p14="http://schemas.microsoft.com/office/powerpoint/2010/main" val="187368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D1D2-01C6-47C1-A32E-AD903210E2BB}"/>
              </a:ext>
            </a:extLst>
          </p:cNvPr>
          <p:cNvSpPr>
            <a:spLocks noGrp="1"/>
          </p:cNvSpPr>
          <p:nvPr>
            <p:ph type="title"/>
          </p:nvPr>
        </p:nvSpPr>
        <p:spPr>
          <a:xfrm>
            <a:off x="8473440" y="304799"/>
            <a:ext cx="3200400" cy="1194435"/>
          </a:xfrm>
        </p:spPr>
        <p:txBody>
          <a:bodyPr>
            <a:normAutofit/>
          </a:bodyPr>
          <a:lstStyle/>
          <a:p>
            <a:pPr algn="ctr"/>
            <a:r>
              <a:rPr lang="en-US" sz="3000" dirty="0">
                <a:latin typeface="Times New Roman" panose="02020603050405020304" pitchFamily="18" charset="0"/>
                <a:cs typeface="Times New Roman" panose="02020603050405020304" pitchFamily="18" charset="0"/>
              </a:rPr>
              <a:t>Conclusion</a:t>
            </a:r>
            <a:br>
              <a:rPr lang="en-IN" sz="3000" dirty="0">
                <a:latin typeface="Times New Roman" panose="02020603050405020304" pitchFamily="18" charset="0"/>
                <a:cs typeface="Times New Roman" panose="02020603050405020304" pitchFamily="18" charset="0"/>
              </a:rPr>
            </a:br>
            <a:endParaRPr lang="en-IN" sz="3000" dirty="0"/>
          </a:p>
        </p:txBody>
      </p:sp>
      <p:sp>
        <p:nvSpPr>
          <p:cNvPr id="4" name="Text Placeholder 3">
            <a:extLst>
              <a:ext uri="{FF2B5EF4-FFF2-40B4-BE49-F238E27FC236}">
                <a16:creationId xmlns:a16="http://schemas.microsoft.com/office/drawing/2014/main" id="{4686F6EC-9C20-4A68-A1D6-F7C951C368C6}"/>
              </a:ext>
            </a:extLst>
          </p:cNvPr>
          <p:cNvSpPr>
            <a:spLocks noGrp="1"/>
          </p:cNvSpPr>
          <p:nvPr>
            <p:ph type="body" sz="half" idx="2"/>
          </p:nvPr>
        </p:nvSpPr>
        <p:spPr>
          <a:xfrm>
            <a:off x="8549640" y="1362075"/>
            <a:ext cx="3200400" cy="4352925"/>
          </a:xfrm>
        </p:spPr>
        <p:txBody>
          <a:bodyPr/>
          <a:lstStyle/>
          <a:p>
            <a:pPr marL="285750" indent="-285750">
              <a:lnSpc>
                <a:spcPct val="150000"/>
              </a:lnSpc>
              <a:buFont typeface="Arial" panose="020B0604020202020204" pitchFamily="34" charset="0"/>
              <a:buChar char="•"/>
            </a:pP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Increased Efficiency</a:t>
            </a:r>
            <a:endParaRPr lang="en-US"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Improved Customer Satisfaction</a:t>
            </a:r>
            <a:endParaRPr lang="en-US"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solidFill>
                  <a:srgbClr val="3A3630"/>
                </a:solidFill>
                <a:latin typeface="Times New Roman" panose="02020603050405020304" pitchFamily="18" charset="0"/>
                <a:ea typeface="Lora" pitchFamily="34" charset="-122"/>
                <a:cs typeface="Times New Roman" panose="02020603050405020304" pitchFamily="18" charset="0"/>
              </a:rPr>
              <a:t>Data-Driven Insights</a:t>
            </a:r>
            <a:endParaRPr lang="en-US" sz="2400" dirty="0">
              <a:latin typeface="Times New Roman" panose="02020603050405020304" pitchFamily="18" charset="0"/>
              <a:cs typeface="Times New Roman" panose="02020603050405020304" pitchFamily="18" charset="0"/>
            </a:endParaRPr>
          </a:p>
          <a:p>
            <a:endParaRPr lang="en-IN" dirty="0"/>
          </a:p>
        </p:txBody>
      </p:sp>
      <p:pic>
        <p:nvPicPr>
          <p:cNvPr id="16" name="Content Placeholder 15">
            <a:extLst>
              <a:ext uri="{FF2B5EF4-FFF2-40B4-BE49-F238E27FC236}">
                <a16:creationId xmlns:a16="http://schemas.microsoft.com/office/drawing/2014/main" id="{62FAD27F-F6E5-4620-9395-D5C26A08466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8277225" cy="6858000"/>
          </a:xfrm>
        </p:spPr>
      </p:pic>
      <p:sp>
        <p:nvSpPr>
          <p:cNvPr id="17" name="TextBox 16">
            <a:extLst>
              <a:ext uri="{FF2B5EF4-FFF2-40B4-BE49-F238E27FC236}">
                <a16:creationId xmlns:a16="http://schemas.microsoft.com/office/drawing/2014/main" id="{ABAC14D0-AAFC-4DEB-8CF7-EF16F605B3A2}"/>
              </a:ext>
            </a:extLst>
          </p:cNvPr>
          <p:cNvSpPr txBox="1"/>
          <p:nvPr/>
        </p:nvSpPr>
        <p:spPr>
          <a:xfrm>
            <a:off x="838200" y="5887053"/>
            <a:ext cx="6711950" cy="230832"/>
          </a:xfrm>
          <a:prstGeom prst="rect">
            <a:avLst/>
          </a:prstGeom>
          <a:noFill/>
        </p:spPr>
        <p:txBody>
          <a:bodyPr wrap="square" rtlCol="0">
            <a:spAutoFit/>
          </a:bodyPr>
          <a:lstStyle/>
          <a:p>
            <a:r>
              <a:rPr lang="en-IN" sz="900">
                <a:hlinkClick r:id="rId3" tooltip="https://he.wikipedia.org/wiki/%D7%A7%D7%95%D7%91%D7%A5:Supreme_pizza.jp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47542020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5B987-2F34-44F1-90A8-7D1AFFABE7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743808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Cloud?</a:t>
            </a:r>
          </a:p>
        </p:txBody>
      </p:sp>
      <p:sp>
        <p:nvSpPr>
          <p:cNvPr id="3" name="Content Placeholder 2"/>
          <p:cNvSpPr>
            <a:spLocks noGrp="1"/>
          </p:cNvSpPr>
          <p:nvPr>
            <p:ph idx="1"/>
          </p:nvPr>
        </p:nvSpPr>
        <p:spPr/>
        <p:txBody>
          <a:bodyPr>
            <a:normAutofit/>
          </a:bodyPr>
          <a:lstStyle/>
          <a:p>
            <a:r>
              <a:rPr lang="en-US" sz="2800" dirty="0"/>
              <a:t>Cloud is remote servers hosted on the internet to store, manage, and process data, rather than a local server or a personal computer.</a:t>
            </a:r>
          </a:p>
          <a:p>
            <a:r>
              <a:rPr lang="en-US" sz="2800" dirty="0"/>
              <a:t>Cloud computing is </a:t>
            </a:r>
            <a:r>
              <a:rPr lang="en-US" sz="2800" b="1" dirty="0"/>
              <a:t>the on-demand availability of computer system resources</a:t>
            </a:r>
            <a:r>
              <a:rPr lang="en-US" sz="2800" dirty="0"/>
              <a:t>, especially data storage (cloud storage) and computing power</a:t>
            </a:r>
            <a:endParaRPr lang="en-IN" sz="3200" dirty="0"/>
          </a:p>
        </p:txBody>
      </p:sp>
    </p:spTree>
    <p:extLst>
      <p:ext uri="{BB962C8B-B14F-4D97-AF65-F5344CB8AC3E}">
        <p14:creationId xmlns:p14="http://schemas.microsoft.com/office/powerpoint/2010/main" val="35398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6 types of Salesforce Clouds are Sales, Service, Marketing, Commerce, Experience, and Analytics Cloud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6" y="483326"/>
            <a:ext cx="11220994" cy="590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7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CRM?</a:t>
            </a:r>
          </a:p>
        </p:txBody>
      </p:sp>
      <p:sp>
        <p:nvSpPr>
          <p:cNvPr id="3" name="Content Placeholder 2"/>
          <p:cNvSpPr>
            <a:spLocks noGrp="1"/>
          </p:cNvSpPr>
          <p:nvPr>
            <p:ph idx="1"/>
          </p:nvPr>
        </p:nvSpPr>
        <p:spPr/>
        <p:txBody>
          <a:bodyPr/>
          <a:lstStyle/>
          <a:p>
            <a:pPr marL="0" indent="0">
              <a:buNone/>
            </a:pPr>
            <a:r>
              <a:rPr lang="en-US" sz="4000" b="1" dirty="0"/>
              <a:t>Customer relationship management</a:t>
            </a:r>
            <a:r>
              <a:rPr lang="en-US" sz="4000" dirty="0"/>
              <a:t> (CRM) is a technology for managing all your company's relationships and interactions with customers and potential customers</a:t>
            </a:r>
            <a:r>
              <a:rPr lang="en-US" dirty="0"/>
              <a:t>.</a:t>
            </a:r>
            <a:endParaRPr lang="en-IN" dirty="0"/>
          </a:p>
        </p:txBody>
      </p:sp>
    </p:spTree>
    <p:extLst>
      <p:ext uri="{BB962C8B-B14F-4D97-AF65-F5344CB8AC3E}">
        <p14:creationId xmlns:p14="http://schemas.microsoft.com/office/powerpoint/2010/main" val="405244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ineuron.ai/assets/uploads/thumbnails/629df2566960794c4f3ba3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44137"/>
            <a:ext cx="11247120" cy="599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52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Salesforce Developer?</a:t>
            </a:r>
          </a:p>
        </p:txBody>
      </p:sp>
      <p:sp>
        <p:nvSpPr>
          <p:cNvPr id="3" name="Content Placeholder 2"/>
          <p:cNvSpPr>
            <a:spLocks noGrp="1"/>
          </p:cNvSpPr>
          <p:nvPr>
            <p:ph idx="1"/>
          </p:nvPr>
        </p:nvSpPr>
        <p:spPr/>
        <p:txBody>
          <a:bodyPr/>
          <a:lstStyle/>
          <a:p>
            <a:r>
              <a:rPr lang="en-US" dirty="0"/>
              <a:t>A Salesforce developer is a special type of computer programmer who writes software on the Salesforce CRM platform or another piece of Salesforce cloud technology. This ranges from creating websites to developing apps.</a:t>
            </a:r>
            <a:br>
              <a:rPr lang="en-US" dirty="0"/>
            </a:br>
            <a:endParaRPr lang="en-US" dirty="0"/>
          </a:p>
          <a:p>
            <a:r>
              <a:rPr lang="en-US" dirty="0"/>
              <a:t>A Salesforce developer's job is to </a:t>
            </a:r>
            <a:r>
              <a:rPr lang="en-US" b="1" dirty="0"/>
              <a:t>analyze the processes in the company, design the CRM workflows in Salesforce, and also provide custom solutions for specific business requirements.</a:t>
            </a:r>
            <a:r>
              <a:rPr lang="en-US" dirty="0"/>
              <a:t> They are the backbone of any enterprise to manage the old and new records of the company</a:t>
            </a:r>
            <a:endParaRPr lang="en-IN" dirty="0"/>
          </a:p>
        </p:txBody>
      </p:sp>
    </p:spTree>
    <p:extLst>
      <p:ext uri="{BB962C8B-B14F-4D97-AF65-F5344CB8AC3E}">
        <p14:creationId xmlns:p14="http://schemas.microsoft.com/office/powerpoint/2010/main" val="2983447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Which language is used in Salesforce developer?</a:t>
            </a:r>
          </a:p>
        </p:txBody>
      </p:sp>
      <p:sp>
        <p:nvSpPr>
          <p:cNvPr id="3" name="Content Placeholder 2"/>
          <p:cNvSpPr>
            <a:spLocks noGrp="1"/>
          </p:cNvSpPr>
          <p:nvPr>
            <p:ph idx="1"/>
          </p:nvPr>
        </p:nvSpPr>
        <p:spPr/>
        <p:txBody>
          <a:bodyPr/>
          <a:lstStyle/>
          <a:p>
            <a:r>
              <a:rPr lang="en-US" sz="2800" dirty="0"/>
              <a:t>A Salesforce developer works with computer code like JavaScript and HTML on a daily basis.</a:t>
            </a:r>
            <a:endParaRPr lang="en-IN" sz="2800" dirty="0"/>
          </a:p>
          <a:p>
            <a:r>
              <a:rPr lang="en-US" sz="2800" dirty="0"/>
              <a:t>To start coding in Salesforce using its programming language </a:t>
            </a:r>
            <a:r>
              <a:rPr lang="en-US" sz="2800" b="1" dirty="0"/>
              <a:t>Apex (custom code) and Visualforce (user interface) you should start with Java.</a:t>
            </a:r>
            <a:r>
              <a:rPr lang="en-US" sz="2800" dirty="0"/>
              <a:t> Java is a programming language that is widely used over multiple platforms and operating systems including Windows, Linux and Mac OS.</a:t>
            </a:r>
            <a:endParaRPr lang="en-IN" sz="2800" dirty="0"/>
          </a:p>
          <a:p>
            <a:pPr marL="0" indent="0">
              <a:buNone/>
            </a:pPr>
            <a:endParaRPr lang="en-IN" dirty="0"/>
          </a:p>
        </p:txBody>
      </p:sp>
    </p:spTree>
    <p:extLst>
      <p:ext uri="{BB962C8B-B14F-4D97-AF65-F5344CB8AC3E}">
        <p14:creationId xmlns:p14="http://schemas.microsoft.com/office/powerpoint/2010/main" val="8817958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1423</TotalTime>
  <Words>1364</Words>
  <Application>Microsoft Office PowerPoint</Application>
  <PresentationFormat>Widescreen</PresentationFormat>
  <Paragraphs>164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Algerian</vt:lpstr>
      <vt:lpstr>Arial</vt:lpstr>
      <vt:lpstr>Garamond</vt:lpstr>
      <vt:lpstr>Times New Roman</vt:lpstr>
      <vt:lpstr>Wingdings</vt:lpstr>
      <vt:lpstr>Organic</vt:lpstr>
      <vt:lpstr>PowerPoint Presentation</vt:lpstr>
      <vt:lpstr>PowerPoint Presentation</vt:lpstr>
      <vt:lpstr>What is Salesforce?</vt:lpstr>
      <vt:lpstr>What is Cloud?</vt:lpstr>
      <vt:lpstr>PowerPoint Presentation</vt:lpstr>
      <vt:lpstr>What is CRM?</vt:lpstr>
      <vt:lpstr>PowerPoint Presentation</vt:lpstr>
      <vt:lpstr>What is Salesforce Developer?</vt:lpstr>
      <vt:lpstr>Which language is used in Salesforce developer?</vt:lpstr>
      <vt:lpstr>PowerPoint Presentation</vt:lpstr>
      <vt:lpstr>Advantage of Salesforce</vt:lpstr>
      <vt:lpstr>Disadvantage of Salesforce</vt:lpstr>
      <vt:lpstr>Salesforce Developer Job Responsibilities</vt:lpstr>
      <vt:lpstr>PowerPoint Presentation</vt:lpstr>
      <vt:lpstr>PowerPoint Presentation</vt:lpstr>
      <vt:lpstr>PowerPoint Presentation</vt:lpstr>
      <vt:lpstr>PowerPoint Presentation</vt:lpstr>
      <vt:lpstr>PowerPoint Presentation</vt:lpstr>
      <vt:lpstr>PowerPoint Presentation</vt:lpstr>
      <vt:lpstr>Pizza delivery application</vt:lpstr>
      <vt:lpstr>abstract</vt:lpstr>
      <vt:lpstr>Table of contents</vt:lpstr>
      <vt:lpstr>Introduction</vt:lpstr>
      <vt:lpstr>Literature Survey</vt:lpstr>
      <vt:lpstr>Existing System</vt:lpstr>
      <vt:lpstr>Proposed System</vt:lpstr>
      <vt:lpstr>Requirements</vt:lpstr>
      <vt:lpstr>Technologies</vt:lpstr>
      <vt:lpstr>System Architecture</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Paruchuri Rajesh</cp:lastModifiedBy>
  <cp:revision>43</cp:revision>
  <dcterms:created xsi:type="dcterms:W3CDTF">2022-11-15T13:01:16Z</dcterms:created>
  <dcterms:modified xsi:type="dcterms:W3CDTF">2025-03-20T19:15:13Z</dcterms:modified>
</cp:coreProperties>
</file>